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9144000" cy="6858000" type="screen4x3"/>
  <p:notesSz cx="6735763" cy="9866313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enosaukta sadaļa" id="{7F3CA5F6-22AE-490C-B013-85946EACC65E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E"/>
    <a:srgbClr val="77874F"/>
    <a:srgbClr val="BEC9A3"/>
    <a:srgbClr val="4C7B80"/>
    <a:srgbClr val="CAE6C0"/>
    <a:srgbClr val="1F3E00"/>
    <a:srgbClr val="909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Gaišs stils 1 - izcēlum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Gaišs stils 1 - izcēlum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Gaišs stils 1 - izcēlum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F653A4FD-9148-4C3E-A4E8-E3B92F641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564" cy="494981"/>
          </a:xfrm>
          <a:prstGeom prst="rect">
            <a:avLst/>
          </a:prstGeom>
        </p:spPr>
        <p:txBody>
          <a:bodyPr vert="horz" lIns="90767" tIns="45383" rIns="90767" bIns="45383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21BF5D1-3039-4FF4-9DBA-21B6255CCA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627" y="1"/>
            <a:ext cx="2919564" cy="494981"/>
          </a:xfrm>
          <a:prstGeom prst="rect">
            <a:avLst/>
          </a:prstGeom>
        </p:spPr>
        <p:txBody>
          <a:bodyPr vert="horz" lIns="90767" tIns="45383" rIns="90767" bIns="45383" rtlCol="0"/>
          <a:lstStyle>
            <a:lvl1pPr algn="r">
              <a:defRPr sz="1200"/>
            </a:lvl1pPr>
          </a:lstStyle>
          <a:p>
            <a:fld id="{159CF3A1-7CF1-47BF-9E7F-C1DEC232EEAE}" type="datetimeFigureOut">
              <a:rPr lang="lv-LV" smtClean="0"/>
              <a:t>15.11.2023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83456554-9DE5-40BF-92D4-89EF0316D4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371332"/>
            <a:ext cx="2919564" cy="494981"/>
          </a:xfrm>
          <a:prstGeom prst="rect">
            <a:avLst/>
          </a:prstGeom>
        </p:spPr>
        <p:txBody>
          <a:bodyPr vert="horz" lIns="90767" tIns="45383" rIns="90767" bIns="45383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212189B6-1FE4-41D6-BC9E-4B21A4EBD9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627" y="9371332"/>
            <a:ext cx="2919564" cy="494981"/>
          </a:xfrm>
          <a:prstGeom prst="rect">
            <a:avLst/>
          </a:prstGeom>
        </p:spPr>
        <p:txBody>
          <a:bodyPr vert="horz" lIns="90767" tIns="45383" rIns="90767" bIns="45383" rtlCol="0" anchor="b"/>
          <a:lstStyle>
            <a:lvl1pPr algn="r">
              <a:defRPr sz="1200"/>
            </a:lvl1pPr>
          </a:lstStyle>
          <a:p>
            <a:fld id="{34C86B54-80E2-4AB0-B91B-A49A987321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311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031" tIns="45017" rIns="90031" bIns="45017" rtlCol="0"/>
          <a:lstStyle>
            <a:lvl1pPr algn="l" defTabSz="925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wrap="square" lIns="90031" tIns="45017" rIns="90031" bIns="45017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8D05DA-1123-4AE5-BE6C-5DD392254F7B}" type="datetimeFigureOut">
              <a:rPr lang="lv-LV" altLang="lv-LV"/>
              <a:pPr>
                <a:defRPr/>
              </a:pPr>
              <a:t>15.11.2023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31" tIns="45017" rIns="90031" bIns="45017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2"/>
          </a:xfrm>
          <a:prstGeom prst="rect">
            <a:avLst/>
          </a:prstGeom>
        </p:spPr>
        <p:txBody>
          <a:bodyPr vert="horz" lIns="90031" tIns="45017" rIns="90031" bIns="4501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031" tIns="45017" rIns="90031" bIns="45017" rtlCol="0" anchor="b"/>
          <a:lstStyle>
            <a:lvl1pPr algn="l" defTabSz="925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wrap="square" lIns="90031" tIns="45017" rIns="90031" bIns="45017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55A0D0-F1F9-45B6-B7DC-393B120D25D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635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5A0D0-F1F9-45B6-B7DC-393B120D25DA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64251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9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51A1CBD7-A24C-4520-8CDF-97B60D55A6E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3269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11CF0B39-3CA3-48B7-9816-EB0D6C18198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011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C369A785-66E6-4DF6-A7AA-2DC7FDA6F9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420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614FD60E-CA8F-4A5F-BA64-AB7C1E0FCF5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2471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95966A4D-8BEA-472F-90BE-618CD0111AC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9924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6AEF07DA-A51C-4F83-8192-46BBC755214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64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ED5461A7-1CFA-451D-AD7E-DEA6AD52196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087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31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1DD71A6-CA75-4D6C-8BD3-8FD29308CE9C}" type="datetime1">
              <a:rPr lang="en-US" altLang="lv-LV"/>
              <a:pPr>
                <a:defRPr/>
              </a:pPr>
              <a:t>11/15/2023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BF13757-FFFD-4B1B-9886-FDE827C802E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unais Liepājas cietums. Foto: Tieslietu ministrijas publicitātes foto">
            <a:extLst>
              <a:ext uri="{FF2B5EF4-FFF2-40B4-BE49-F238E27FC236}">
                <a16:creationId xmlns:a16="http://schemas.microsoft.com/office/drawing/2014/main" id="{ED011899-B94C-4963-A5CC-9377E0441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674" y="3631612"/>
            <a:ext cx="2097700" cy="110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Taisns savienotājs 62">
            <a:extLst>
              <a:ext uri="{FF2B5EF4-FFF2-40B4-BE49-F238E27FC236}">
                <a16:creationId xmlns:a16="http://schemas.microsoft.com/office/drawing/2014/main" id="{9F21C616-181B-4259-9889-220403C2CC62}"/>
              </a:ext>
            </a:extLst>
          </p:cNvPr>
          <p:cNvCxnSpPr>
            <a:cxnSpLocks/>
          </p:cNvCxnSpPr>
          <p:nvPr/>
        </p:nvCxnSpPr>
        <p:spPr>
          <a:xfrm>
            <a:off x="5267230" y="84839"/>
            <a:ext cx="0" cy="687085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aisnstūris: ar noapaļotiem stūriem 17">
            <a:extLst>
              <a:ext uri="{FF2B5EF4-FFF2-40B4-BE49-F238E27FC236}">
                <a16:creationId xmlns:a16="http://schemas.microsoft.com/office/drawing/2014/main" id="{00A6A8EF-FCAB-47A3-918C-2BD8BCC27414}"/>
              </a:ext>
            </a:extLst>
          </p:cNvPr>
          <p:cNvSpPr/>
          <p:nvPr/>
        </p:nvSpPr>
        <p:spPr>
          <a:xfrm>
            <a:off x="151902" y="3627979"/>
            <a:ext cx="3251454" cy="289441"/>
          </a:xfrm>
          <a:prstGeom prst="roundRect">
            <a:avLst/>
          </a:prstGeom>
          <a:solidFill>
            <a:srgbClr val="4C7B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algn="ctr"/>
            <a:r>
              <a:rPr lang="lv-LV" sz="1100" b="1" dirty="0">
                <a:latin typeface="Arial Narrow" panose="020B0606020202030204" pitchFamily="34" charset="0"/>
                <a:cs typeface="Arial" panose="020B0604020202020204" pitchFamily="34" charset="0"/>
              </a:rPr>
              <a:t>Amata vietas, atlīdzība</a:t>
            </a:r>
          </a:p>
        </p:txBody>
      </p:sp>
      <p:sp>
        <p:nvSpPr>
          <p:cNvPr id="33" name="Taisnstūris 32">
            <a:extLst>
              <a:ext uri="{FF2B5EF4-FFF2-40B4-BE49-F238E27FC236}">
                <a16:creationId xmlns:a16="http://schemas.microsoft.com/office/drawing/2014/main" id="{79BC0F82-3DBA-4206-BCB6-A9C3824A0F27}"/>
              </a:ext>
            </a:extLst>
          </p:cNvPr>
          <p:cNvSpPr/>
          <p:nvPr/>
        </p:nvSpPr>
        <p:spPr>
          <a:xfrm>
            <a:off x="161946" y="84839"/>
            <a:ext cx="5083824" cy="253916"/>
          </a:xfrm>
          <a:prstGeom prst="rect">
            <a:avLst/>
          </a:prstGeom>
          <a:solidFill>
            <a:srgbClr val="4C7B80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lv-LV" sz="1050" b="1" u="sng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PAMATFUNKCIJAS</a:t>
            </a:r>
            <a:endParaRPr lang="lv-LV" sz="105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aisnstūris: ar noapaļotiem stūriem 34">
            <a:extLst>
              <a:ext uri="{FF2B5EF4-FFF2-40B4-BE49-F238E27FC236}">
                <a16:creationId xmlns:a16="http://schemas.microsoft.com/office/drawing/2014/main" id="{91A1963A-22A4-4028-B6C7-210A8B485574}"/>
              </a:ext>
            </a:extLst>
          </p:cNvPr>
          <p:cNvSpPr/>
          <p:nvPr/>
        </p:nvSpPr>
        <p:spPr>
          <a:xfrm>
            <a:off x="146120" y="543788"/>
            <a:ext cx="4783371" cy="664012"/>
          </a:xfrm>
          <a:prstGeom prst="roundRect">
            <a:avLst/>
          </a:prstGeom>
          <a:solidFill>
            <a:srgbClr val="4C7B8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lv-LV" sz="1100" b="1">
                <a:latin typeface="Arial Narrow" panose="020B0606020202030204" pitchFamily="34" charset="0"/>
              </a:rPr>
              <a:t>Brīvības atņemšanas kā kriminālsoda izpildes nodrošināšana;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lv-LV" sz="1100" b="1">
                <a:latin typeface="Arial Narrow" panose="020B0606020202030204" pitchFamily="34" charset="0"/>
              </a:rPr>
              <a:t>Apcietinājuma kā drošības līdzekļa nodrošināšana;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100" b="1">
                <a:latin typeface="Arial Narrow" panose="020B0606020202030204" pitchFamily="34" charset="0"/>
              </a:rPr>
              <a:t>Īslaicīgas brīvības atņemšanas kā kriminālsoda izpildes nodrošināšana</a:t>
            </a:r>
            <a:endParaRPr lang="lv-LV" sz="11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āls 56">
            <a:extLst>
              <a:ext uri="{FF2B5EF4-FFF2-40B4-BE49-F238E27FC236}">
                <a16:creationId xmlns:a16="http://schemas.microsoft.com/office/drawing/2014/main" id="{948E3476-6419-489C-A24E-B68EECE2F6AF}"/>
              </a:ext>
            </a:extLst>
          </p:cNvPr>
          <p:cNvSpPr/>
          <p:nvPr/>
        </p:nvSpPr>
        <p:spPr>
          <a:xfrm>
            <a:off x="3605258" y="2631433"/>
            <a:ext cx="3435622" cy="211641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926870-A8A4-45F1-B7E0-ECA8DBB74CBA}"/>
              </a:ext>
            </a:extLst>
          </p:cNvPr>
          <p:cNvSpPr txBox="1"/>
          <p:nvPr/>
        </p:nvSpPr>
        <p:spPr>
          <a:xfrm>
            <a:off x="5211166" y="3832425"/>
            <a:ext cx="1520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100" dirty="0">
                <a:solidFill>
                  <a:schemeClr val="bg1"/>
                </a:solidFill>
                <a:latin typeface="Arial Narrow" panose="020B0606020202030204" pitchFamily="34" charset="0"/>
              </a:rPr>
              <a:t>Ārvalstu finanšu palīdzības projekti un pasākumi </a:t>
            </a:r>
            <a:r>
              <a:rPr lang="lv-LV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0,4 milj. </a:t>
            </a:r>
            <a:r>
              <a:rPr lang="lv-LV" sz="11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euro</a:t>
            </a:r>
            <a:endParaRPr lang="lv-LV" sz="11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77AB8-BE21-4ABB-92B2-BB8C56887B99}"/>
              </a:ext>
            </a:extLst>
          </p:cNvPr>
          <p:cNvSpPr txBox="1"/>
          <p:nvPr/>
        </p:nvSpPr>
        <p:spPr>
          <a:xfrm>
            <a:off x="3834834" y="3908540"/>
            <a:ext cx="1146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100" dirty="0">
                <a:solidFill>
                  <a:schemeClr val="bg1"/>
                </a:solidFill>
                <a:latin typeface="Arial Narrow" panose="020B0606020202030204" pitchFamily="34" charset="0"/>
              </a:rPr>
              <a:t>Pamatfunkcijas </a:t>
            </a:r>
            <a:r>
              <a:rPr lang="lv-LV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75,8 milj. </a:t>
            </a:r>
            <a:r>
              <a:rPr lang="lv-LV" sz="11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euro</a:t>
            </a:r>
            <a:endParaRPr lang="lv-LV" sz="11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6" name="Taisns bultveida savienotājs 45">
            <a:extLst>
              <a:ext uri="{FF2B5EF4-FFF2-40B4-BE49-F238E27FC236}">
                <a16:creationId xmlns:a16="http://schemas.microsoft.com/office/drawing/2014/main" id="{CDED3BB5-0FC3-4CC9-AC73-DEED0933EF66}"/>
              </a:ext>
            </a:extLst>
          </p:cNvPr>
          <p:cNvCxnSpPr>
            <a:cxnSpLocks/>
          </p:cNvCxnSpPr>
          <p:nvPr/>
        </p:nvCxnSpPr>
        <p:spPr>
          <a:xfrm>
            <a:off x="5853276" y="3582466"/>
            <a:ext cx="291116" cy="263437"/>
          </a:xfrm>
          <a:prstGeom prst="straightConnector1">
            <a:avLst/>
          </a:prstGeom>
          <a:ln>
            <a:solidFill>
              <a:srgbClr val="B6B6BE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Virsraksts 1">
            <a:extLst>
              <a:ext uri="{FF2B5EF4-FFF2-40B4-BE49-F238E27FC236}">
                <a16:creationId xmlns:a16="http://schemas.microsoft.com/office/drawing/2014/main" id="{390A229A-B587-42F2-9E08-C6E5AAA6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023" y="2721742"/>
            <a:ext cx="2626379" cy="929096"/>
          </a:xfrm>
        </p:spPr>
        <p:txBody>
          <a:bodyPr>
            <a:noAutofit/>
          </a:bodyPr>
          <a:lstStyle/>
          <a:p>
            <a:pPr algn="ctr"/>
            <a: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IESLODZĪJUMA </a:t>
            </a:r>
            <a:b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VIETU PĀRVALDES	</a:t>
            </a:r>
            <a:b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2024.GADA BUDŽETA </a:t>
            </a:r>
            <a:b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lv-LV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PROJEKTA IZDEVUMI 76,2 milj. </a:t>
            </a:r>
            <a:r>
              <a:rPr lang="lv-LV" sz="13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euro</a:t>
            </a:r>
            <a:endParaRPr lang="lv-LV" sz="1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72" name="Taisns bultveida savienotājs 71">
            <a:extLst>
              <a:ext uri="{FF2B5EF4-FFF2-40B4-BE49-F238E27FC236}">
                <a16:creationId xmlns:a16="http://schemas.microsoft.com/office/drawing/2014/main" id="{9FDA553C-85F1-4C12-9208-AB3B8C16739D}"/>
              </a:ext>
            </a:extLst>
          </p:cNvPr>
          <p:cNvCxnSpPr>
            <a:cxnSpLocks/>
          </p:cNvCxnSpPr>
          <p:nvPr/>
        </p:nvCxnSpPr>
        <p:spPr>
          <a:xfrm flipH="1">
            <a:off x="4348039" y="3591381"/>
            <a:ext cx="291192" cy="279188"/>
          </a:xfrm>
          <a:prstGeom prst="straightConnector1">
            <a:avLst/>
          </a:prstGeom>
          <a:ln>
            <a:solidFill>
              <a:srgbClr val="B6B6BE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aisnstūris: ar noapaļotiem stūriem 31">
            <a:extLst>
              <a:ext uri="{FF2B5EF4-FFF2-40B4-BE49-F238E27FC236}">
                <a16:creationId xmlns:a16="http://schemas.microsoft.com/office/drawing/2014/main" id="{ECB95300-1CFB-4F29-AFCB-A15EF1D500D7}"/>
              </a:ext>
            </a:extLst>
          </p:cNvPr>
          <p:cNvSpPr/>
          <p:nvPr/>
        </p:nvSpPr>
        <p:spPr>
          <a:xfrm>
            <a:off x="153088" y="5467409"/>
            <a:ext cx="3250265" cy="289441"/>
          </a:xfrm>
          <a:prstGeom prst="roundRect">
            <a:avLst/>
          </a:prstGeom>
          <a:solidFill>
            <a:srgbClr val="4C7B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algn="ctr"/>
            <a:r>
              <a:rPr lang="lv-LV" sz="1100" b="1">
                <a:latin typeface="Arial Narrow" panose="020B0606020202030204" pitchFamily="34" charset="0"/>
                <a:cs typeface="Arial" panose="020B0604020202020204" pitchFamily="34" charset="0"/>
              </a:rPr>
              <a:t>Ieslodzījuma vietas</a:t>
            </a:r>
          </a:p>
        </p:txBody>
      </p:sp>
      <p:sp>
        <p:nvSpPr>
          <p:cNvPr id="40" name="Taisnstūris 39">
            <a:extLst>
              <a:ext uri="{FF2B5EF4-FFF2-40B4-BE49-F238E27FC236}">
                <a16:creationId xmlns:a16="http://schemas.microsoft.com/office/drawing/2014/main" id="{08E278AB-FD7F-4231-A49F-A605F6E332F0}"/>
              </a:ext>
            </a:extLst>
          </p:cNvPr>
          <p:cNvSpPr/>
          <p:nvPr/>
        </p:nvSpPr>
        <p:spPr>
          <a:xfrm>
            <a:off x="209627" y="1221887"/>
            <a:ext cx="176482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>
                <a:latin typeface="Arial Narrow" panose="020B0606020202030204" pitchFamily="34" charset="0"/>
              </a:rPr>
              <a:t>2024.gada budžeta projekts</a:t>
            </a:r>
          </a:p>
          <a:p>
            <a:pPr lvl="0" algn="ctr"/>
            <a:r>
              <a:rPr lang="lv-LV" sz="1050" b="1" i="1">
                <a:latin typeface="Arial Narrow" panose="020B0606020202030204" pitchFamily="34" charset="0"/>
              </a:rPr>
              <a:t>75,8 milj. </a:t>
            </a:r>
            <a:r>
              <a:rPr lang="lv-LV" sz="1050" b="1" i="1" err="1">
                <a:latin typeface="Arial Narrow" panose="020B0606020202030204" pitchFamily="34" charset="0"/>
              </a:rPr>
              <a:t>euro</a:t>
            </a:r>
            <a:r>
              <a:rPr lang="lv-LV" sz="1050" b="1" i="1">
                <a:latin typeface="Arial Narrow" panose="020B0606020202030204" pitchFamily="34" charset="0"/>
              </a:rPr>
              <a:t> </a:t>
            </a:r>
          </a:p>
          <a:p>
            <a:pPr lvl="0" algn="ctr"/>
            <a:r>
              <a:rPr lang="lv-LV" sz="1050" i="1">
                <a:latin typeface="Arial Narrow" panose="020B0606020202030204" pitchFamily="34" charset="0"/>
              </a:rPr>
              <a:t>t.sk. atlīdzība 60,7 milj. </a:t>
            </a:r>
            <a:r>
              <a:rPr lang="lv-LV" sz="1050" i="1" err="1">
                <a:latin typeface="Arial Narrow" panose="020B0606020202030204" pitchFamily="34" charset="0"/>
              </a:rPr>
              <a:t>euro</a:t>
            </a:r>
            <a:r>
              <a:rPr lang="lv-LV" sz="1050" i="1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47" name="Taisnstūris 46">
            <a:extLst>
              <a:ext uri="{FF2B5EF4-FFF2-40B4-BE49-F238E27FC236}">
                <a16:creationId xmlns:a16="http://schemas.microsoft.com/office/drawing/2014/main" id="{4650433D-47B5-4050-8008-62DFBA5FD5DE}"/>
              </a:ext>
            </a:extLst>
          </p:cNvPr>
          <p:cNvSpPr/>
          <p:nvPr/>
        </p:nvSpPr>
        <p:spPr>
          <a:xfrm>
            <a:off x="2312729" y="1203355"/>
            <a:ext cx="189263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Izmaiņas pret 2023.gada budžetu</a:t>
            </a:r>
          </a:p>
          <a:p>
            <a:pPr lvl="0" algn="ctr"/>
            <a:r>
              <a:rPr lang="lv-LV" sz="1050" b="1" i="1" dirty="0">
                <a:latin typeface="Arial Narrow" panose="020B0606020202030204" pitchFamily="34" charset="0"/>
              </a:rPr>
              <a:t>+ 4,7 milj. </a:t>
            </a:r>
            <a:r>
              <a:rPr lang="lv-LV" sz="1050" b="1" i="1" dirty="0" err="1">
                <a:latin typeface="Arial Narrow" panose="020B0606020202030204" pitchFamily="34" charset="0"/>
              </a:rPr>
              <a:t>euro</a:t>
            </a:r>
            <a:endParaRPr lang="lv-LV" sz="1050" b="1" i="1" dirty="0">
              <a:latin typeface="Arial Narrow" panose="020B0606020202030204" pitchFamily="34" charset="0"/>
            </a:endParaRPr>
          </a:p>
          <a:p>
            <a:pPr lvl="0" algn="ctr"/>
            <a:r>
              <a:rPr lang="lv-LV" sz="1050" i="1" dirty="0">
                <a:latin typeface="Arial Narrow" panose="020B0606020202030204" pitchFamily="34" charset="0"/>
              </a:rPr>
              <a:t>t.sk. atlīdzība + 8,9 milj. </a:t>
            </a:r>
            <a:r>
              <a:rPr lang="lv-LV" sz="1050" i="1" dirty="0" err="1">
                <a:latin typeface="Arial Narrow" panose="020B0606020202030204" pitchFamily="34" charset="0"/>
              </a:rPr>
              <a:t>euro</a:t>
            </a:r>
            <a:endParaRPr lang="lv-LV" sz="1050" i="1" dirty="0">
              <a:latin typeface="Arial Narrow" panose="020B0606020202030204" pitchFamily="34" charset="0"/>
            </a:endParaRPr>
          </a:p>
        </p:txBody>
      </p:sp>
      <p:sp>
        <p:nvSpPr>
          <p:cNvPr id="49" name="Taisnstūris 48">
            <a:extLst>
              <a:ext uri="{FF2B5EF4-FFF2-40B4-BE49-F238E27FC236}">
                <a16:creationId xmlns:a16="http://schemas.microsoft.com/office/drawing/2014/main" id="{EACEF60A-688D-4840-B3E0-9E12020950B6}"/>
              </a:ext>
            </a:extLst>
          </p:cNvPr>
          <p:cNvSpPr/>
          <p:nvPr/>
        </p:nvSpPr>
        <p:spPr>
          <a:xfrm>
            <a:off x="70776" y="1722530"/>
            <a:ext cx="4949624" cy="194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050" b="1" dirty="0">
                <a:latin typeface="Arial Narrow" panose="020B0606020202030204" pitchFamily="34" charset="0"/>
              </a:rPr>
              <a:t>Būtiskākās izmaiņas: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+ 3,5 milj. </a:t>
            </a:r>
            <a:r>
              <a:rPr lang="lv-LV" sz="1000" dirty="0" err="1">
                <a:latin typeface="Arial Narrow" panose="020B0606020202030204" pitchFamily="34" charset="0"/>
              </a:rPr>
              <a:t>euro</a:t>
            </a:r>
            <a:r>
              <a:rPr lang="lv-LV" sz="1000" dirty="0">
                <a:latin typeface="Arial Narrow" panose="020B0606020202030204" pitchFamily="34" charset="0"/>
              </a:rPr>
              <a:t> - Atlīdzības palielināšanai </a:t>
            </a:r>
            <a:r>
              <a:rPr lang="lv-LV" sz="1000" dirty="0" err="1">
                <a:latin typeface="Arial Narrow" panose="020B0606020202030204" pitchFamily="34" charset="0"/>
              </a:rPr>
              <a:t>IeVP</a:t>
            </a:r>
            <a:r>
              <a:rPr lang="lv-LV" sz="1000" dirty="0">
                <a:latin typeface="Arial Narrow" panose="020B0606020202030204" pitchFamily="34" charset="0"/>
              </a:rPr>
              <a:t> darbiniekiem (ASDP), kas nodrošina valsts iekšējās drošības stiprināšanas pasākumu īstenošanu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+ 5,2 milj. </a:t>
            </a:r>
            <a:r>
              <a:rPr lang="lv-LV" sz="1000" dirty="0" err="1">
                <a:latin typeface="Arial Narrow" panose="020B0606020202030204" pitchFamily="34" charset="0"/>
              </a:rPr>
              <a:t>euro</a:t>
            </a:r>
            <a:r>
              <a:rPr lang="lv-LV" sz="1000" dirty="0">
                <a:latin typeface="Arial Narrow" panose="020B0606020202030204" pitchFamily="34" charset="0"/>
              </a:rPr>
              <a:t> – Izdienas pabalstu izmaksai </a:t>
            </a:r>
            <a:r>
              <a:rPr lang="lv-LV" sz="1000" dirty="0" err="1">
                <a:latin typeface="Arial Narrow" panose="020B0606020202030204" pitchFamily="34" charset="0"/>
              </a:rPr>
              <a:t>IeVP</a:t>
            </a:r>
            <a:r>
              <a:rPr lang="lv-LV" sz="1000" dirty="0">
                <a:latin typeface="Arial Narrow" panose="020B0606020202030204" pitchFamily="34" charset="0"/>
              </a:rPr>
              <a:t> amatpersonām ar speciālo dienesta pakāpi pēc katriem pieciem nepārtrauktas izdienas gadiem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- 3,6 milj. euro - </a:t>
            </a:r>
            <a:r>
              <a:rPr lang="lv-LV" sz="1000">
                <a:latin typeface="Arial Narrow" panose="020B0606020202030204" pitchFamily="34" charset="0"/>
              </a:rPr>
              <a:t>Energoresursu izdevumu </a:t>
            </a:r>
            <a:r>
              <a:rPr lang="lv-LV" sz="1000" dirty="0">
                <a:latin typeface="Arial Narrow" panose="020B0606020202030204" pitchFamily="34" charset="0"/>
              </a:rPr>
              <a:t>pieauguma kompensēšanai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- 0,9 milj. </a:t>
            </a:r>
            <a:r>
              <a:rPr lang="lv-LV" sz="1000" dirty="0" err="1">
                <a:latin typeface="Arial Narrow" panose="020B0606020202030204" pitchFamily="34" charset="0"/>
              </a:rPr>
              <a:t>euro</a:t>
            </a:r>
            <a:r>
              <a:rPr lang="lv-LV" sz="1000" dirty="0">
                <a:latin typeface="Arial Narrow" panose="020B0606020202030204" pitchFamily="34" charset="0"/>
              </a:rPr>
              <a:t> - Vienreizējām investīcijām iekšējās drošības stiprināšanas pasākumu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īstenošanai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+ 0,3 milj. </a:t>
            </a:r>
            <a:r>
              <a:rPr lang="lv-LV" sz="1000" dirty="0" err="1">
                <a:latin typeface="Arial Narrow" panose="020B0606020202030204" pitchFamily="34" charset="0"/>
              </a:rPr>
              <a:t>euro</a:t>
            </a:r>
            <a:r>
              <a:rPr lang="lv-LV" sz="1000" dirty="0">
                <a:latin typeface="Arial Narrow" panose="020B0606020202030204" pitchFamily="34" charset="0"/>
              </a:rPr>
              <a:t> – Maksas pakalpojumu un citu pašu ieņēmumu naudas līdzekļu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atlikumu izmantošanai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+ 0,2 milj. </a:t>
            </a:r>
            <a:r>
              <a:rPr lang="lv-LV" sz="1000" dirty="0" err="1">
                <a:latin typeface="Arial Narrow" panose="020B0606020202030204" pitchFamily="34" charset="0"/>
              </a:rPr>
              <a:t>euro</a:t>
            </a:r>
            <a:r>
              <a:rPr lang="lv-LV" sz="1000" dirty="0">
                <a:latin typeface="Arial Narrow" panose="020B0606020202030204" pitchFamily="34" charset="0"/>
              </a:rPr>
              <a:t> – Ārstniecības personu, darbinieku un pedagogu atalgojuma </a:t>
            </a:r>
          </a:p>
          <a:p>
            <a:r>
              <a:rPr lang="lv-LV" sz="1000" dirty="0">
                <a:latin typeface="Arial Narrow" panose="020B0606020202030204" pitchFamily="34" charset="0"/>
              </a:rPr>
              <a:t>palielinājuma uzturēšanai</a:t>
            </a:r>
          </a:p>
        </p:txBody>
      </p:sp>
      <p:sp>
        <p:nvSpPr>
          <p:cNvPr id="50" name="Taisnstūris 49">
            <a:extLst>
              <a:ext uri="{FF2B5EF4-FFF2-40B4-BE49-F238E27FC236}">
                <a16:creationId xmlns:a16="http://schemas.microsoft.com/office/drawing/2014/main" id="{210D96C5-CB92-4A01-B610-B2DE26C5A228}"/>
              </a:ext>
            </a:extLst>
          </p:cNvPr>
          <p:cNvSpPr/>
          <p:nvPr/>
        </p:nvSpPr>
        <p:spPr>
          <a:xfrm>
            <a:off x="83201" y="3883206"/>
            <a:ext cx="307703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Kopējais amata vietu skaits: 2 435 (t.sk. 11 pedagogi)</a:t>
            </a:r>
            <a:endParaRPr lang="lv-LV" sz="1050" b="1" i="1" dirty="0">
              <a:latin typeface="Arial Narrow" panose="020B0606020202030204" pitchFamily="34" charset="0"/>
            </a:endParaRPr>
          </a:p>
          <a:p>
            <a:pPr lvl="0"/>
            <a:r>
              <a:rPr lang="lv-LV" sz="1050" i="1" dirty="0">
                <a:latin typeface="Arial Narrow" panose="020B0606020202030204" pitchFamily="34" charset="0"/>
              </a:rPr>
              <a:t>pret 2023.gadu: -28 amata vietas </a:t>
            </a:r>
          </a:p>
        </p:txBody>
      </p:sp>
      <p:sp>
        <p:nvSpPr>
          <p:cNvPr id="51" name="Taisnstūris 50">
            <a:extLst>
              <a:ext uri="{FF2B5EF4-FFF2-40B4-BE49-F238E27FC236}">
                <a16:creationId xmlns:a16="http://schemas.microsoft.com/office/drawing/2014/main" id="{795B704C-D66F-44EB-8C4A-408BC100BFC3}"/>
              </a:ext>
            </a:extLst>
          </p:cNvPr>
          <p:cNvSpPr/>
          <p:nvPr/>
        </p:nvSpPr>
        <p:spPr>
          <a:xfrm>
            <a:off x="85340" y="4230986"/>
            <a:ext cx="5104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050" b="1" dirty="0">
                <a:latin typeface="Arial Narrow" panose="020B0606020202030204" pitchFamily="34" charset="0"/>
              </a:rPr>
              <a:t>Vidējais atalgojums mēnesī (ar piemaksām, bruto):</a:t>
            </a:r>
            <a:r>
              <a:rPr lang="lv-LV" sz="1050" dirty="0">
                <a:latin typeface="Arial Narrow" panose="020B0606020202030204" pitchFamily="34" charset="0"/>
              </a:rPr>
              <a:t> </a:t>
            </a:r>
          </a:p>
          <a:p>
            <a:r>
              <a:rPr lang="lv-LV" sz="900" i="1" dirty="0">
                <a:solidFill>
                  <a:srgbClr val="FF0000"/>
                </a:solidFill>
              </a:rPr>
              <a:t>~8% mēnešalgas palielināšanai katrai amatu grupai, ja tiks veikti grozījumi </a:t>
            </a:r>
          </a:p>
          <a:p>
            <a:r>
              <a:rPr lang="lv-LV" sz="900" i="1" dirty="0">
                <a:solidFill>
                  <a:srgbClr val="FF0000"/>
                </a:solidFill>
              </a:rPr>
              <a:t>MK 13.12.2016. noteikumos Nr.806</a:t>
            </a:r>
            <a:endParaRPr lang="lv-LV" sz="9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lv-LV" sz="1050" dirty="0">
                <a:latin typeface="Arial Narrow" panose="020B0606020202030204" pitchFamily="34" charset="0"/>
              </a:rPr>
              <a:t>- Uzraugs, apsargs (944 amata vietas)  – 1 388 </a:t>
            </a:r>
            <a:r>
              <a:rPr lang="lv-LV" sz="1050" dirty="0" err="1">
                <a:latin typeface="Arial Narrow" panose="020B0606020202030204" pitchFamily="34" charset="0"/>
              </a:rPr>
              <a:t>euro</a:t>
            </a:r>
            <a:r>
              <a:rPr lang="lv-LV" sz="1050" dirty="0">
                <a:latin typeface="Arial Narrow" panose="020B0606020202030204" pitchFamily="34" charset="0"/>
              </a:rPr>
              <a:t> </a:t>
            </a:r>
          </a:p>
          <a:p>
            <a:r>
              <a:rPr lang="lv-LV" sz="1050" dirty="0">
                <a:latin typeface="Arial Narrow" panose="020B0606020202030204" pitchFamily="34" charset="0"/>
              </a:rPr>
              <a:t>- Vecākais uzraugs, vecākais apsargs (339 amata vietas) – 1 509 </a:t>
            </a:r>
            <a:r>
              <a:rPr lang="lv-LV" sz="1050" dirty="0" err="1">
                <a:latin typeface="Arial Narrow" panose="020B0606020202030204" pitchFamily="34" charset="0"/>
              </a:rPr>
              <a:t>euro</a:t>
            </a:r>
            <a:r>
              <a:rPr lang="lv-LV" sz="1050" dirty="0">
                <a:latin typeface="Arial Narrow" panose="020B0606020202030204" pitchFamily="34" charset="0"/>
              </a:rPr>
              <a:t> </a:t>
            </a:r>
          </a:p>
          <a:p>
            <a:r>
              <a:rPr lang="lv-LV" sz="1050" dirty="0">
                <a:latin typeface="Arial Narrow" panose="020B0606020202030204" pitchFamily="34" charset="0"/>
              </a:rPr>
              <a:t>- Inspektori, jaunākie inspektori, vecākie inspektori (535 amata vietas) –1 593 </a:t>
            </a:r>
            <a:r>
              <a:rPr lang="lv-LV" sz="1050" dirty="0" err="1">
                <a:latin typeface="Arial Narrow" panose="020B0606020202030204" pitchFamily="34" charset="0"/>
              </a:rPr>
              <a:t>euro</a:t>
            </a:r>
            <a:r>
              <a:rPr lang="lv-LV" sz="105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2" name="Taisnstūris 51">
            <a:extLst>
              <a:ext uri="{FF2B5EF4-FFF2-40B4-BE49-F238E27FC236}">
                <a16:creationId xmlns:a16="http://schemas.microsoft.com/office/drawing/2014/main" id="{666251D8-A677-4E9E-BEDD-C2EDD226FBE4}"/>
              </a:ext>
            </a:extLst>
          </p:cNvPr>
          <p:cNvSpPr/>
          <p:nvPr/>
        </p:nvSpPr>
        <p:spPr>
          <a:xfrm>
            <a:off x="99361" y="5720824"/>
            <a:ext cx="48301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Ieslodzījuma vietu skaits: 9</a:t>
            </a:r>
          </a:p>
          <a:p>
            <a:pPr lvl="0" algn="just"/>
            <a:r>
              <a:rPr lang="lv-LV" sz="1050" i="1" dirty="0" err="1">
                <a:latin typeface="Arial Narrow" panose="020B0606020202030204" pitchFamily="34" charset="0"/>
              </a:rPr>
              <a:t>Cēsu</a:t>
            </a:r>
            <a:r>
              <a:rPr lang="lv-LV" sz="1050" i="1" dirty="0">
                <a:latin typeface="Arial Narrow" panose="020B0606020202030204" pitchFamily="34" charset="0"/>
              </a:rPr>
              <a:t> Audzināšanas iestāde nepilngadīgajiem, Daugavgrīvas cietums, Jelgavas cietums, Jēkabpils cietums, Iļģuciema cietums, Liepājas cietums, Olaines cietums (Latvijas Cietumu slimnīca), Rīgas Centrālcietums un Valmieras cietums</a:t>
            </a:r>
          </a:p>
        </p:txBody>
      </p:sp>
      <p:sp>
        <p:nvSpPr>
          <p:cNvPr id="53" name="Taisnstūris 52">
            <a:extLst>
              <a:ext uri="{FF2B5EF4-FFF2-40B4-BE49-F238E27FC236}">
                <a16:creationId xmlns:a16="http://schemas.microsoft.com/office/drawing/2014/main" id="{2EE0EBA8-ADA1-4281-BB0F-0D0FFAE83C29}"/>
              </a:ext>
            </a:extLst>
          </p:cNvPr>
          <p:cNvSpPr/>
          <p:nvPr/>
        </p:nvSpPr>
        <p:spPr>
          <a:xfrm>
            <a:off x="99361" y="6458987"/>
            <a:ext cx="32762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Ieslodzīto skaits: 3,2 tūkst. </a:t>
            </a:r>
            <a:r>
              <a:rPr lang="lv-LV" sz="1050" i="1" dirty="0">
                <a:latin typeface="Arial Narrow" panose="020B0606020202030204" pitchFamily="34" charset="0"/>
              </a:rPr>
              <a:t>(pret 2023.gadu: 0,0 tūkst.)</a:t>
            </a:r>
          </a:p>
        </p:txBody>
      </p:sp>
      <p:sp>
        <p:nvSpPr>
          <p:cNvPr id="58" name="Taisnstūris 57">
            <a:extLst>
              <a:ext uri="{FF2B5EF4-FFF2-40B4-BE49-F238E27FC236}">
                <a16:creationId xmlns:a16="http://schemas.microsoft.com/office/drawing/2014/main" id="{EA532995-2F61-4E20-8CFF-65282CF1B86C}"/>
              </a:ext>
            </a:extLst>
          </p:cNvPr>
          <p:cNvSpPr/>
          <p:nvPr/>
        </p:nvSpPr>
        <p:spPr>
          <a:xfrm>
            <a:off x="5288691" y="96614"/>
            <a:ext cx="3633851" cy="253916"/>
          </a:xfrm>
          <a:prstGeom prst="rect">
            <a:avLst/>
          </a:prstGeom>
          <a:solidFill>
            <a:srgbClr val="BEC9A3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lv-LV" sz="1050" b="1" u="sng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ĀRVALSTU FINANŠU PALĪDZĪBAS PROEJKTI UN PASĀKUMI</a:t>
            </a:r>
          </a:p>
        </p:txBody>
      </p:sp>
      <p:sp>
        <p:nvSpPr>
          <p:cNvPr id="59" name="Taisnstūris 58">
            <a:extLst>
              <a:ext uri="{FF2B5EF4-FFF2-40B4-BE49-F238E27FC236}">
                <a16:creationId xmlns:a16="http://schemas.microsoft.com/office/drawing/2014/main" id="{C4277162-02F7-4780-8780-B43D3DD0653E}"/>
              </a:ext>
            </a:extLst>
          </p:cNvPr>
          <p:cNvSpPr/>
          <p:nvPr/>
        </p:nvSpPr>
        <p:spPr>
          <a:xfrm>
            <a:off x="5970309" y="398726"/>
            <a:ext cx="282216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2024.gada budžeta projekts: 382 261 </a:t>
            </a:r>
            <a:r>
              <a:rPr lang="lv-LV" sz="1050" b="1" dirty="0" err="1">
                <a:latin typeface="Arial Narrow" panose="020B0606020202030204" pitchFamily="34" charset="0"/>
              </a:rPr>
              <a:t>euro</a:t>
            </a:r>
            <a:endParaRPr lang="lv-LV" sz="1050" i="1" dirty="0">
              <a:latin typeface="Arial Narrow" panose="020B0606020202030204" pitchFamily="34" charset="0"/>
            </a:endParaRPr>
          </a:p>
        </p:txBody>
      </p:sp>
      <p:sp>
        <p:nvSpPr>
          <p:cNvPr id="62" name="Taisnstūris: ar noapaļotiem stūriem 61">
            <a:extLst>
              <a:ext uri="{FF2B5EF4-FFF2-40B4-BE49-F238E27FC236}">
                <a16:creationId xmlns:a16="http://schemas.microsoft.com/office/drawing/2014/main" id="{EDECDD0A-6E0A-419F-94B2-C3DC80856955}"/>
              </a:ext>
            </a:extLst>
          </p:cNvPr>
          <p:cNvSpPr/>
          <p:nvPr/>
        </p:nvSpPr>
        <p:spPr>
          <a:xfrm>
            <a:off x="5310152" y="604299"/>
            <a:ext cx="3612385" cy="476726"/>
          </a:xfrm>
          <a:prstGeom prst="roundRect">
            <a:avLst/>
          </a:prstGeom>
          <a:solidFill>
            <a:srgbClr val="77874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algn="just"/>
            <a:r>
              <a:rPr lang="lv-LV" sz="1100" b="1" dirty="0">
                <a:latin typeface="Arial Narrow" panose="020B0606020202030204" pitchFamily="34" charset="0"/>
              </a:rPr>
              <a:t>Eiropas Ekonomikas zonas un Norvēģijas finanšu instruments: 0,1 milj. euro</a:t>
            </a:r>
          </a:p>
        </p:txBody>
      </p:sp>
      <p:sp>
        <p:nvSpPr>
          <p:cNvPr id="64" name="Taisnstūris 63">
            <a:extLst>
              <a:ext uri="{FF2B5EF4-FFF2-40B4-BE49-F238E27FC236}">
                <a16:creationId xmlns:a16="http://schemas.microsoft.com/office/drawing/2014/main" id="{6E226BBB-7A31-4B60-8CCF-DB45B4F74F1A}"/>
              </a:ext>
            </a:extLst>
          </p:cNvPr>
          <p:cNvSpPr/>
          <p:nvPr/>
        </p:nvSpPr>
        <p:spPr>
          <a:xfrm>
            <a:off x="5221802" y="1083578"/>
            <a:ext cx="369726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lv-LV" sz="1050" dirty="0">
                <a:latin typeface="Arial Narrow" panose="020B0606020202030204" pitchFamily="34" charset="0"/>
              </a:rPr>
              <a:t>Mācību centra infrastruktūras un apmācībai paredzēta ieslodzījuma vietas paraug korpusa izveide Olaines cietuma teritorijā: </a:t>
            </a:r>
          </a:p>
          <a:p>
            <a:pPr algn="just"/>
            <a:endParaRPr lang="lv-LV" sz="1050" i="1" dirty="0">
              <a:latin typeface="Arial Narrow" panose="020B0606020202030204" pitchFamily="34" charset="0"/>
            </a:endParaRPr>
          </a:p>
          <a:p>
            <a:pPr algn="just"/>
            <a:r>
              <a:rPr lang="lv-LV" sz="1050" i="1" dirty="0">
                <a:latin typeface="Arial Narrow" panose="020B0606020202030204" pitchFamily="34" charset="0"/>
              </a:rPr>
              <a:t>      Kopējais projekta finansējums 2019.-2024.gadam: 14 073 529 </a:t>
            </a:r>
            <a:r>
              <a:rPr lang="lv-LV" sz="1050" i="1" dirty="0" err="1">
                <a:latin typeface="Arial Narrow" panose="020B0606020202030204" pitchFamily="34" charset="0"/>
              </a:rPr>
              <a:t>euro</a:t>
            </a:r>
            <a:r>
              <a:rPr lang="lv-LV" sz="1050" i="1" dirty="0">
                <a:latin typeface="Arial Narrow" panose="020B0606020202030204" pitchFamily="34" charset="0"/>
              </a:rPr>
              <a:t>,</a:t>
            </a:r>
          </a:p>
          <a:p>
            <a:pPr algn="just"/>
            <a:r>
              <a:rPr lang="lv-LV" sz="1050" i="1" dirty="0">
                <a:latin typeface="Arial Narrow" panose="020B0606020202030204" pitchFamily="34" charset="0"/>
              </a:rPr>
              <a:t>      tai skaitā 2024.gadam – 78 724 </a:t>
            </a:r>
            <a:r>
              <a:rPr lang="lv-LV" sz="1050" i="1" dirty="0" err="1">
                <a:latin typeface="Arial Narrow" panose="020B0606020202030204" pitchFamily="34" charset="0"/>
              </a:rPr>
              <a:t>euro</a:t>
            </a:r>
            <a:endParaRPr lang="lv-LV" sz="1050" i="1" dirty="0">
              <a:latin typeface="Arial Narrow" panose="020B0606020202030204" pitchFamily="34" charset="0"/>
            </a:endParaRPr>
          </a:p>
        </p:txBody>
      </p:sp>
      <p:sp>
        <p:nvSpPr>
          <p:cNvPr id="65" name="Taisnstūris: ar noapaļotiem stūriem 64">
            <a:extLst>
              <a:ext uri="{FF2B5EF4-FFF2-40B4-BE49-F238E27FC236}">
                <a16:creationId xmlns:a16="http://schemas.microsoft.com/office/drawing/2014/main" id="{B1AE5C61-7278-46A4-8FF6-600A0E1CD407}"/>
              </a:ext>
            </a:extLst>
          </p:cNvPr>
          <p:cNvSpPr/>
          <p:nvPr/>
        </p:nvSpPr>
        <p:spPr>
          <a:xfrm>
            <a:off x="5315679" y="1959139"/>
            <a:ext cx="3603384" cy="476726"/>
          </a:xfrm>
          <a:prstGeom prst="roundRect">
            <a:avLst/>
          </a:prstGeom>
          <a:solidFill>
            <a:srgbClr val="77874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algn="just"/>
            <a:r>
              <a:rPr lang="lv-LV" sz="1100" b="1" dirty="0">
                <a:latin typeface="Arial Narrow" panose="020B0606020202030204" pitchFamily="34" charset="0"/>
              </a:rPr>
              <a:t>Atveseļošanas un noturības mehānisma (ANM) projekts:</a:t>
            </a:r>
          </a:p>
          <a:p>
            <a:pPr algn="just"/>
            <a:r>
              <a:rPr lang="lv-LV" sz="1100" b="1" dirty="0">
                <a:latin typeface="Arial Narrow" panose="020B0606020202030204" pitchFamily="34" charset="0"/>
              </a:rPr>
              <a:t>0,3 milj. </a:t>
            </a:r>
            <a:r>
              <a:rPr lang="lv-LV" sz="1100" b="1" dirty="0" err="1">
                <a:latin typeface="Arial Narrow" panose="020B0606020202030204" pitchFamily="34" charset="0"/>
              </a:rPr>
              <a:t>euro</a:t>
            </a:r>
            <a:endParaRPr lang="lv-LV" sz="1100" b="1" dirty="0">
              <a:latin typeface="Arial Narrow" panose="020B0606020202030204" pitchFamily="34" charset="0"/>
            </a:endParaRPr>
          </a:p>
        </p:txBody>
      </p:sp>
      <p:sp>
        <p:nvSpPr>
          <p:cNvPr id="71" name="Taisnstūris 70">
            <a:extLst>
              <a:ext uri="{FF2B5EF4-FFF2-40B4-BE49-F238E27FC236}">
                <a16:creationId xmlns:a16="http://schemas.microsoft.com/office/drawing/2014/main" id="{E3CB61FD-A769-4E03-9F5F-61E765A0BCEB}"/>
              </a:ext>
            </a:extLst>
          </p:cNvPr>
          <p:cNvSpPr/>
          <p:nvPr/>
        </p:nvSpPr>
        <p:spPr>
          <a:xfrm>
            <a:off x="5310152" y="4763474"/>
            <a:ext cx="3631221" cy="253916"/>
          </a:xfrm>
          <a:prstGeom prst="rect">
            <a:avLst/>
          </a:prstGeom>
          <a:solidFill>
            <a:srgbClr val="B6B6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lv-LV" sz="105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Jaunā Liepājas cietuma būvniecība</a:t>
            </a:r>
          </a:p>
        </p:txBody>
      </p:sp>
      <p:sp>
        <p:nvSpPr>
          <p:cNvPr id="73" name="Taisnstūris 72">
            <a:extLst>
              <a:ext uri="{FF2B5EF4-FFF2-40B4-BE49-F238E27FC236}">
                <a16:creationId xmlns:a16="http://schemas.microsoft.com/office/drawing/2014/main" id="{D05CCF7A-3E21-4F96-9C6F-4F88C83BA6B8}"/>
              </a:ext>
            </a:extLst>
          </p:cNvPr>
          <p:cNvSpPr/>
          <p:nvPr/>
        </p:nvSpPr>
        <p:spPr>
          <a:xfrm>
            <a:off x="5310152" y="5019943"/>
            <a:ext cx="3631220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solidFill>
                  <a:srgbClr val="1F3E00"/>
                </a:solidFill>
                <a:latin typeface="Arial Narrow" panose="020B0606020202030204" pitchFamily="34" charset="0"/>
              </a:rPr>
              <a:t>2022.gada novembrī tika parakstīts līgums par Liepājas cietuma būvniecību ar SIA “</a:t>
            </a:r>
            <a:r>
              <a:rPr lang="lv-LV" sz="1050" b="1" dirty="0" err="1">
                <a:solidFill>
                  <a:srgbClr val="1F3E00"/>
                </a:solidFill>
                <a:latin typeface="Arial Narrow" panose="020B0606020202030204" pitchFamily="34" charset="0"/>
              </a:rPr>
              <a:t>Citrus</a:t>
            </a:r>
            <a:r>
              <a:rPr lang="lv-LV" sz="1050" b="1" dirty="0">
                <a:solidFill>
                  <a:srgbClr val="1F3E00"/>
                </a:solidFill>
                <a:latin typeface="Arial Narrow" panose="020B0606020202030204" pitchFamily="34" charset="0"/>
              </a:rPr>
              <a:t> Solutions”, plānotais darbu pabeigšanas laiks 2025. gada septembris.</a:t>
            </a:r>
          </a:p>
          <a:p>
            <a:pPr lvl="0"/>
            <a:endParaRPr lang="lv-LV" sz="600" dirty="0">
              <a:solidFill>
                <a:srgbClr val="1F3E00"/>
              </a:solidFill>
              <a:latin typeface="Arial Narrow" panose="020B0606020202030204" pitchFamily="34" charset="0"/>
            </a:endParaRPr>
          </a:p>
          <a:p>
            <a:pPr lvl="0"/>
            <a:r>
              <a:rPr lang="lv-LV" sz="1050" dirty="0">
                <a:solidFill>
                  <a:srgbClr val="1F3E00"/>
                </a:solidFill>
                <a:latin typeface="Arial Narrow" panose="020B0606020202030204" pitchFamily="34" charset="0"/>
              </a:rPr>
              <a:t>Kopējais cietuma būvniecībai plānotais finansējums 2022.-2026.gadiem 175,6 </a:t>
            </a:r>
            <a:r>
              <a:rPr lang="lv-LV" sz="1050" dirty="0" err="1">
                <a:solidFill>
                  <a:srgbClr val="1F3E00"/>
                </a:solidFill>
                <a:latin typeface="Arial Narrow" panose="020B0606020202030204" pitchFamily="34" charset="0"/>
              </a:rPr>
              <a:t>milj.euro</a:t>
            </a:r>
            <a:r>
              <a:rPr lang="lv-LV" sz="1050" dirty="0">
                <a:solidFill>
                  <a:srgbClr val="1F3E00"/>
                </a:solidFill>
                <a:latin typeface="Arial Narrow" panose="020B0606020202030204" pitchFamily="34" charset="0"/>
              </a:rPr>
              <a:t>, t.sk 2024.g. 75,4 </a:t>
            </a:r>
            <a:r>
              <a:rPr lang="lv-LV" sz="1050" dirty="0" err="1">
                <a:solidFill>
                  <a:srgbClr val="1F3E00"/>
                </a:solidFill>
                <a:latin typeface="Arial Narrow" panose="020B0606020202030204" pitchFamily="34" charset="0"/>
              </a:rPr>
              <a:t>milj.euro</a:t>
            </a:r>
            <a:endParaRPr lang="lv-LV" sz="1050" dirty="0">
              <a:solidFill>
                <a:srgbClr val="1F3E00"/>
              </a:solidFill>
              <a:latin typeface="Arial Narrow" panose="020B0606020202030204" pitchFamily="34" charset="0"/>
            </a:endParaRPr>
          </a:p>
          <a:p>
            <a:pPr lvl="0"/>
            <a:endParaRPr lang="lv-LV" sz="600" dirty="0">
              <a:solidFill>
                <a:srgbClr val="1F3E00"/>
              </a:solidFill>
              <a:latin typeface="Arial Narrow" panose="020B0606020202030204" pitchFamily="34" charset="0"/>
            </a:endParaRPr>
          </a:p>
          <a:p>
            <a:pPr lvl="0"/>
            <a:r>
              <a:rPr lang="lv-LV" sz="1050" i="1" dirty="0">
                <a:solidFill>
                  <a:srgbClr val="1F3E00"/>
                </a:solidFill>
                <a:latin typeface="Arial Narrow" panose="020B0606020202030204" pitchFamily="34" charset="0"/>
              </a:rPr>
              <a:t>Šobrīd:</a:t>
            </a:r>
          </a:p>
          <a:p>
            <a:pPr lvl="0"/>
            <a:r>
              <a:rPr lang="lv-LV" sz="1050" i="1" dirty="0">
                <a:solidFill>
                  <a:srgbClr val="1F3E00"/>
                </a:solidFill>
                <a:latin typeface="Arial Narrow" panose="020B0606020202030204" pitchFamily="34" charset="0"/>
              </a:rPr>
              <a:t> - darbi norit atbilstoši plānotajam grafikam;</a:t>
            </a:r>
          </a:p>
          <a:p>
            <a:pPr lvl="0"/>
            <a:r>
              <a:rPr lang="lv-LV" sz="1050" i="1" dirty="0">
                <a:solidFill>
                  <a:srgbClr val="1F3E00"/>
                </a:solidFill>
                <a:latin typeface="Arial Narrow" panose="020B0606020202030204" pitchFamily="34" charset="0"/>
              </a:rPr>
              <a:t>- 13.oktobrī notika svinīga kapsulas iemūrēšana jaunā Liepājas cietuma ēku kompleksa pamatos</a:t>
            </a:r>
          </a:p>
        </p:txBody>
      </p:sp>
      <p:sp>
        <p:nvSpPr>
          <p:cNvPr id="34" name="Taisnstūris 33">
            <a:extLst>
              <a:ext uri="{FF2B5EF4-FFF2-40B4-BE49-F238E27FC236}">
                <a16:creationId xmlns:a16="http://schemas.microsoft.com/office/drawing/2014/main" id="{1D4E65ED-C0C7-4609-AB26-155A92FB6A23}"/>
              </a:ext>
            </a:extLst>
          </p:cNvPr>
          <p:cNvSpPr/>
          <p:nvPr/>
        </p:nvSpPr>
        <p:spPr>
          <a:xfrm>
            <a:off x="63677" y="5186962"/>
            <a:ext cx="420191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050" b="1" dirty="0">
                <a:latin typeface="Arial Narrow" panose="020B0606020202030204" pitchFamily="34" charset="0"/>
              </a:rPr>
              <a:t>Amatpersonu ar speciālajām dienesta pakāpēm mainība: 7,2 %</a:t>
            </a:r>
          </a:p>
        </p:txBody>
      </p:sp>
      <p:sp>
        <p:nvSpPr>
          <p:cNvPr id="37" name="Taisnstūris 36">
            <a:extLst>
              <a:ext uri="{FF2B5EF4-FFF2-40B4-BE49-F238E27FC236}">
                <a16:creationId xmlns:a16="http://schemas.microsoft.com/office/drawing/2014/main" id="{C1F71F82-89BD-478B-BFEF-9EB1641C7F85}"/>
              </a:ext>
            </a:extLst>
          </p:cNvPr>
          <p:cNvSpPr/>
          <p:nvPr/>
        </p:nvSpPr>
        <p:spPr>
          <a:xfrm>
            <a:off x="5998834" y="2411060"/>
            <a:ext cx="2920229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lv-LV" sz="1050" dirty="0">
                <a:latin typeface="Arial Narrow" panose="020B0606020202030204" pitchFamily="34" charset="0"/>
              </a:rPr>
              <a:t>E-lietas programma – izmeklēšanas un tiesvedības procesu pilnveide – 2.posms: </a:t>
            </a:r>
            <a:r>
              <a:rPr lang="lv-LV" sz="1050" i="1" dirty="0">
                <a:latin typeface="Arial Narrow" panose="020B0606020202030204" pitchFamily="34" charset="0"/>
              </a:rPr>
              <a:t>	</a:t>
            </a:r>
          </a:p>
          <a:p>
            <a:pPr algn="just"/>
            <a:r>
              <a:rPr lang="lv-LV" sz="1050" i="1" dirty="0">
                <a:latin typeface="Arial Narrow" panose="020B0606020202030204" pitchFamily="34" charset="0"/>
              </a:rPr>
              <a:t>	Kopējais projekta finansējums 2023.-	2026.gadam: 799 534 </a:t>
            </a:r>
            <a:r>
              <a:rPr lang="lv-LV" sz="1050" i="1" dirty="0" err="1">
                <a:latin typeface="Arial Narrow" panose="020B0606020202030204" pitchFamily="34" charset="0"/>
              </a:rPr>
              <a:t>euro</a:t>
            </a:r>
            <a:r>
              <a:rPr lang="lv-LV" sz="1050" i="1" dirty="0">
                <a:latin typeface="Arial Narrow" panose="020B0606020202030204" pitchFamily="34" charset="0"/>
              </a:rPr>
              <a:t>, tai skaitā 	2024.gadam 303 537 </a:t>
            </a:r>
            <a:r>
              <a:rPr lang="lv-LV" sz="1050" i="1" dirty="0" err="1">
                <a:latin typeface="Arial Narrow" panose="020B0606020202030204" pitchFamily="34" charset="0"/>
              </a:rPr>
              <a:t>euro</a:t>
            </a:r>
            <a:endParaRPr lang="lv-LV" sz="1050" i="1" dirty="0">
              <a:latin typeface="Arial Narrow" panose="020B0606020202030204" pitchFamily="34" charset="0"/>
            </a:endParaRPr>
          </a:p>
          <a:p>
            <a:pPr algn="just"/>
            <a:r>
              <a:rPr lang="lv-LV" sz="1050" dirty="0">
                <a:latin typeface="Arial Narrow" panose="020B0606020202030204" pitchFamily="34" charset="0"/>
              </a:rPr>
              <a:t>	</a:t>
            </a:r>
          </a:p>
          <a:p>
            <a:pPr algn="just"/>
            <a:r>
              <a:rPr lang="lv-LV" sz="1050" dirty="0">
                <a:latin typeface="Arial Narrow" panose="020B0606020202030204" pitchFamily="34" charset="0"/>
              </a:rPr>
              <a:t>	</a:t>
            </a:r>
            <a:endParaRPr lang="lv-LV" sz="1050" i="1" dirty="0">
              <a:latin typeface="Arial Narrow" panose="020B0606020202030204" pitchFamily="34" charset="0"/>
            </a:endParaRPr>
          </a:p>
        </p:txBody>
      </p:sp>
      <p:sp>
        <p:nvSpPr>
          <p:cNvPr id="38" name="Taisnstūris 37">
            <a:extLst>
              <a:ext uri="{FF2B5EF4-FFF2-40B4-BE49-F238E27FC236}">
                <a16:creationId xmlns:a16="http://schemas.microsoft.com/office/drawing/2014/main" id="{AEECD536-0A99-45DC-A376-3EE7C4C070A4}"/>
              </a:ext>
            </a:extLst>
          </p:cNvPr>
          <p:cNvSpPr/>
          <p:nvPr/>
        </p:nvSpPr>
        <p:spPr>
          <a:xfrm>
            <a:off x="285142" y="329289"/>
            <a:ext cx="389791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1050" b="1" dirty="0">
                <a:latin typeface="Arial Narrow" panose="020B0606020202030204" pitchFamily="34" charset="0"/>
              </a:rPr>
              <a:t>2024.gada budžeta projekts: 75 805 258 </a:t>
            </a:r>
            <a:r>
              <a:rPr lang="lv-LV" sz="1050" b="1" i="1" dirty="0" err="1">
                <a:latin typeface="Arial Narrow" panose="020B0606020202030204" pitchFamily="34" charset="0"/>
              </a:rPr>
              <a:t>euro</a:t>
            </a:r>
            <a:endParaRPr lang="lv-LV" sz="1050" i="1" dirty="0">
              <a:latin typeface="Arial Narrow" panose="020B0606020202030204" pitchFamily="34" charset="0"/>
            </a:endParaRPr>
          </a:p>
        </p:txBody>
      </p:sp>
      <p:sp>
        <p:nvSpPr>
          <p:cNvPr id="2" name="Taisnstūris 1">
            <a:extLst>
              <a:ext uri="{FF2B5EF4-FFF2-40B4-BE49-F238E27FC236}">
                <a16:creationId xmlns:a16="http://schemas.microsoft.com/office/drawing/2014/main" id="{8497255E-7AC7-4209-9E70-F5CF76C87D5C}"/>
              </a:ext>
            </a:extLst>
          </p:cNvPr>
          <p:cNvSpPr/>
          <p:nvPr/>
        </p:nvSpPr>
        <p:spPr>
          <a:xfrm>
            <a:off x="6944438" y="3263765"/>
            <a:ext cx="2174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000" dirty="0">
                <a:latin typeface="Arial Narrow" panose="020B0606020202030204" pitchFamily="34" charset="0"/>
              </a:rPr>
              <a:t>Tiesu administrācija – projekta īstenotājs, </a:t>
            </a:r>
          </a:p>
          <a:p>
            <a:pPr algn="just"/>
            <a:r>
              <a:rPr lang="lv-LV" sz="1000" dirty="0" err="1">
                <a:latin typeface="Arial Narrow" panose="020B0606020202030204" pitchFamily="34" charset="0"/>
              </a:rPr>
              <a:t>IeVP</a:t>
            </a:r>
            <a:r>
              <a:rPr lang="lv-LV" sz="1000" dirty="0">
                <a:latin typeface="Arial Narrow" panose="020B0606020202030204" pitchFamily="34" charset="0"/>
              </a:rPr>
              <a:t> – sadarbības partneris</a:t>
            </a:r>
          </a:p>
        </p:txBody>
      </p:sp>
    </p:spTree>
    <p:extLst>
      <p:ext uri="{BB962C8B-B14F-4D97-AF65-F5344CB8AC3E}">
        <p14:creationId xmlns:p14="http://schemas.microsoft.com/office/powerpoint/2010/main" val="319021257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Violets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910E9424D86443AD8428DAE4785E2A" ma:contentTypeVersion="17" ma:contentTypeDescription="Create a new document." ma:contentTypeScope="" ma:versionID="029b6d60793527e68415622343ff63ef">
  <xsd:schema xmlns:xsd="http://www.w3.org/2001/XMLSchema" xmlns:xs="http://www.w3.org/2001/XMLSchema" xmlns:p="http://schemas.microsoft.com/office/2006/metadata/properties" xmlns:ns3="9f7b9bd2-6d38-4475-93e8-2e6df22378f9" xmlns:ns4="369c3b68-3a09-4714-88b9-375ad9b9c865" targetNamespace="http://schemas.microsoft.com/office/2006/metadata/properties" ma:root="true" ma:fieldsID="2f63d2bf6a3cded5d1604b296d396354" ns3:_="" ns4:_="">
    <xsd:import namespace="9f7b9bd2-6d38-4475-93e8-2e6df22378f9"/>
    <xsd:import namespace="369c3b68-3a09-4714-88b9-375ad9b9c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b9bd2-6d38-4475-93e8-2e6df2237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c3b68-3a09-4714-88b9-375ad9b9c86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7b9bd2-6d38-4475-93e8-2e6df22378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F8EF0-8DED-4EA0-9ABE-3E470EECA3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7b9bd2-6d38-4475-93e8-2e6df22378f9"/>
    <ds:schemaRef ds:uri="369c3b68-3a09-4714-88b9-375ad9b9c8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B9A857-27AE-4F43-892E-F80BDD78F75A}">
  <ds:schemaRefs>
    <ds:schemaRef ds:uri="http://purl.org/dc/elements/1.1/"/>
    <ds:schemaRef ds:uri="http://schemas.openxmlformats.org/package/2006/metadata/core-properties"/>
    <ds:schemaRef ds:uri="9f7b9bd2-6d38-4475-93e8-2e6df22378f9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69c3b68-3a09-4714-88b9-375ad9b9c86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7723B2-B748-4937-A36B-92B746F66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291</TotalTime>
  <Words>578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Verdana</vt:lpstr>
      <vt:lpstr>89_Prezentacija_templateLV</vt:lpstr>
      <vt:lpstr>IESLODZĪJUMA          VIETU PĀRVALDES  2024.GADA BUDŽETA  PROJEKTA IZDEVUMI 76,2 milj. euro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</dc:creator>
  <cp:lastModifiedBy>Laura Kaiva</cp:lastModifiedBy>
  <cp:revision>7</cp:revision>
  <cp:lastPrinted>2023-03-02T12:14:09Z</cp:lastPrinted>
  <dcterms:created xsi:type="dcterms:W3CDTF">2014-11-20T14:46:47Z</dcterms:created>
  <dcterms:modified xsi:type="dcterms:W3CDTF">2023-11-15T09:07:21Z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0x010100D3910E9424D86443AD8428DAE4785E2A</vt:lpwstr>
  </property>
  <property fmtid="{D5CDD505-2E9C-101B-9397-08002B2CF9AE}" pid="3" name="Order">
    <vt:r8>682600</vt:r8>
  </property>
  <property fmtid="{D5CDD505-2E9C-101B-9397-08002B2CF9AE}" pid="4" name="MediaServiceImageTags">
    <vt:lpwstr/>
  </property>
</Properties>
</file>