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handoutMasterIdLst>
    <p:handoutMasterId r:id="rId25"/>
  </p:handoutMasterIdLst>
  <p:sldIdLst>
    <p:sldId id="441" r:id="rId2"/>
    <p:sldId id="412" r:id="rId3"/>
    <p:sldId id="461" r:id="rId4"/>
    <p:sldId id="462" r:id="rId5"/>
    <p:sldId id="463" r:id="rId6"/>
    <p:sldId id="464" r:id="rId7"/>
    <p:sldId id="465" r:id="rId8"/>
    <p:sldId id="447" r:id="rId9"/>
    <p:sldId id="449" r:id="rId10"/>
    <p:sldId id="415" r:id="rId11"/>
    <p:sldId id="506" r:id="rId12"/>
    <p:sldId id="504" r:id="rId13"/>
    <p:sldId id="466" r:id="rId14"/>
    <p:sldId id="516" r:id="rId15"/>
    <p:sldId id="517" r:id="rId16"/>
    <p:sldId id="535" r:id="rId17"/>
    <p:sldId id="515" r:id="rId18"/>
    <p:sldId id="536" r:id="rId19"/>
    <p:sldId id="537" r:id="rId20"/>
    <p:sldId id="414" r:id="rId21"/>
    <p:sldId id="420" r:id="rId22"/>
    <p:sldId id="442" r:id="rId23"/>
  </p:sldIdLst>
  <p:sldSz cx="9144000" cy="6858000" type="screen4x3"/>
  <p:notesSz cx="6797675" cy="9926638"/>
  <p:defaultTex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C4FF"/>
    <a:srgbClr val="3333FF"/>
    <a:srgbClr val="0000CC"/>
    <a:srgbClr val="04046C"/>
    <a:srgbClr val="4BAE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0" autoAdjust="0"/>
    <p:restoredTop sz="94660"/>
  </p:normalViewPr>
  <p:slideViewPr>
    <p:cSldViewPr snapToGrid="0" snapToObjects="1">
      <p:cViewPr varScale="1">
        <p:scale>
          <a:sx n="109" d="100"/>
          <a:sy n="109" d="100"/>
        </p:scale>
        <p:origin x="1710"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'2023-2026'!$A$36</c:f>
              <c:strCache>
                <c:ptCount val="1"/>
                <c:pt idx="0">
                  <c:v>IeM pamatfunkcijas </c:v>
                </c:pt>
              </c:strCache>
            </c:strRef>
          </c:tx>
          <c:spPr>
            <a:solidFill>
              <a:schemeClr val="accent1"/>
            </a:solidFill>
            <a:ln>
              <a:noFill/>
            </a:ln>
            <a:effectLst/>
            <a:sp3d/>
          </c:spPr>
          <c:invertIfNegative val="0"/>
          <c:cat>
            <c:strRef>
              <c:f>'2023-2026'!$B$35:$E$35</c:f>
              <c:strCache>
                <c:ptCount val="4"/>
                <c:pt idx="0">
                  <c:v>2023.gada likums
538 273 529 EUR</c:v>
                </c:pt>
                <c:pt idx="1">
                  <c:v>2024.gads pieprasījums
618 180 648 EUR 
</c:v>
                </c:pt>
                <c:pt idx="2">
                  <c:v>2025.gads pieprasījums
508 888 186 EUR</c:v>
                </c:pt>
                <c:pt idx="3">
                  <c:v>2026.gads pieprasījums
494 219 641 EUR </c:v>
                </c:pt>
              </c:strCache>
            </c:strRef>
          </c:cat>
          <c:val>
            <c:numRef>
              <c:f>'2023-2026'!$B$36:$E$36</c:f>
            </c:numRef>
          </c:val>
          <c:shape val="box"/>
          <c:extLst>
            <c:ext xmlns:c16="http://schemas.microsoft.com/office/drawing/2014/chart" uri="{C3380CC4-5D6E-409C-BE32-E72D297353CC}">
              <c16:uniqueId val="{00000000-4924-4DB0-A941-101F6B6C8EFB}"/>
            </c:ext>
          </c:extLst>
        </c:ser>
        <c:ser>
          <c:idx val="1"/>
          <c:order val="1"/>
          <c:tx>
            <c:strRef>
              <c:f>'2023-2026'!$A$37</c:f>
              <c:strCache>
                <c:ptCount val="1"/>
                <c:pt idx="0">
                  <c:v>Atlīdzība</c:v>
                </c:pt>
              </c:strCache>
            </c:strRef>
          </c:tx>
          <c:spPr>
            <a:solidFill>
              <a:srgbClr val="FF0000"/>
            </a:solidFill>
            <a:ln>
              <a:noFill/>
            </a:ln>
            <a:effectLst/>
            <a:sp3d/>
          </c:spPr>
          <c:invertIfNegative val="0"/>
          <c:dLbls>
            <c:dLbl>
              <c:idx val="0"/>
              <c:layout>
                <c:manualLayout>
                  <c:x val="1.2519561815336464E-2"/>
                  <c:y val="-1.73611111111111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924-4DB0-A941-101F6B6C8EFB}"/>
                </c:ext>
              </c:extLst>
            </c:dLbl>
            <c:dLbl>
              <c:idx val="1"/>
              <c:layout>
                <c:manualLayout>
                  <c:x val="1.4084507042253521E-2"/>
                  <c:y val="-8.680555555555555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924-4DB0-A941-101F6B6C8EFB}"/>
                </c:ext>
              </c:extLst>
            </c:dLbl>
            <c:dLbl>
              <c:idx val="2"/>
              <c:layout>
                <c:manualLayout>
                  <c:x val="1.4084507042253407E-2"/>
                  <c:y val="1.73611111111111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924-4DB0-A941-101F6B6C8EFB}"/>
                </c:ext>
              </c:extLst>
            </c:dLbl>
            <c:dLbl>
              <c:idx val="3"/>
              <c:layout>
                <c:manualLayout>
                  <c:x val="1.5649452269170579E-2"/>
                  <c:y val="3.47222222222221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924-4DB0-A941-101F6B6C8EFB}"/>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'2023-2026'!$B$35:$E$35</c:f>
              <c:strCache>
                <c:ptCount val="4"/>
                <c:pt idx="0">
                  <c:v>2023.gada likums
538 273 529 EUR</c:v>
                </c:pt>
                <c:pt idx="1">
                  <c:v>2024.gads pieprasījums
618 180 648 EUR 
</c:v>
                </c:pt>
                <c:pt idx="2">
                  <c:v>2025.gads pieprasījums
508 888 186 EUR</c:v>
                </c:pt>
                <c:pt idx="3">
                  <c:v>2026.gads pieprasījums
494 219 641 EUR </c:v>
                </c:pt>
              </c:strCache>
            </c:strRef>
          </c:cat>
          <c:val>
            <c:numRef>
              <c:f>'2023-2026'!$B$37:$E$37</c:f>
              <c:numCache>
                <c:formatCode>#,##0</c:formatCode>
                <c:ptCount val="4"/>
                <c:pt idx="0">
                  <c:v>317008448</c:v>
                </c:pt>
                <c:pt idx="1">
                  <c:v>380321876</c:v>
                </c:pt>
                <c:pt idx="2">
                  <c:v>348108350</c:v>
                </c:pt>
                <c:pt idx="3">
                  <c:v>347688766</c:v>
                </c:pt>
              </c:numCache>
            </c:numRef>
          </c:val>
          <c:extLst>
            <c:ext xmlns:c16="http://schemas.microsoft.com/office/drawing/2014/chart" uri="{C3380CC4-5D6E-409C-BE32-E72D297353CC}">
              <c16:uniqueId val="{00000005-4924-4DB0-A941-101F6B6C8EFB}"/>
            </c:ext>
          </c:extLst>
        </c:ser>
        <c:ser>
          <c:idx val="2"/>
          <c:order val="2"/>
          <c:tx>
            <c:strRef>
              <c:f>'2023-2026'!$A$38</c:f>
              <c:strCache>
                <c:ptCount val="1"/>
                <c:pt idx="0">
                  <c:v>	Preces un pakalpojumi</c:v>
                </c:pt>
              </c:strCache>
            </c:strRef>
          </c:tx>
          <c:spPr>
            <a:solidFill>
              <a:srgbClr val="0066FF"/>
            </a:solidFill>
            <a:ln>
              <a:noFill/>
            </a:ln>
            <a:effectLst/>
            <a:sp3d/>
          </c:spPr>
          <c:invertIfNegative val="0"/>
          <c:dLbls>
            <c:dLbl>
              <c:idx val="0"/>
              <c:layout>
                <c:manualLayout>
                  <c:x val="1.408450704225352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924-4DB0-A941-101F6B6C8EFB}"/>
                </c:ext>
              </c:extLst>
            </c:dLbl>
            <c:dLbl>
              <c:idx val="1"/>
              <c:layout>
                <c:manualLayout>
                  <c:x val="1.4084507042253521E-2"/>
                  <c:y val="2.893518518518518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924-4DB0-A941-101F6B6C8EFB}"/>
                </c:ext>
              </c:extLst>
            </c:dLbl>
            <c:dLbl>
              <c:idx val="2"/>
              <c:layout>
                <c:manualLayout>
                  <c:x val="4.6948356807511738E-3"/>
                  <c:y val="2.893518518518518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924-4DB0-A941-101F6B6C8EFB}"/>
                </c:ext>
              </c:extLst>
            </c:dLbl>
            <c:dLbl>
              <c:idx val="3"/>
              <c:layout>
                <c:manualLayout>
                  <c:x val="1.2519561815336464E-2"/>
                  <c:y val="2.893518518518465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924-4DB0-A941-101F6B6C8EFB}"/>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'2023-2026'!$B$35:$E$35</c:f>
              <c:strCache>
                <c:ptCount val="4"/>
                <c:pt idx="0">
                  <c:v>2023.gada likums
538 273 529 EUR</c:v>
                </c:pt>
                <c:pt idx="1">
                  <c:v>2024.gads pieprasījums
618 180 648 EUR 
</c:v>
                </c:pt>
                <c:pt idx="2">
                  <c:v>2025.gads pieprasījums
508 888 186 EUR</c:v>
                </c:pt>
                <c:pt idx="3">
                  <c:v>2026.gads pieprasījums
494 219 641 EUR </c:v>
                </c:pt>
              </c:strCache>
            </c:strRef>
          </c:cat>
          <c:val>
            <c:numRef>
              <c:f>'2023-2026'!$B$38:$E$38</c:f>
              <c:numCache>
                <c:formatCode>#,##0</c:formatCode>
                <c:ptCount val="4"/>
                <c:pt idx="0">
                  <c:v>141961883</c:v>
                </c:pt>
                <c:pt idx="1">
                  <c:v>138044519</c:v>
                </c:pt>
                <c:pt idx="2">
                  <c:v>135551900</c:v>
                </c:pt>
                <c:pt idx="3">
                  <c:v>130344252</c:v>
                </c:pt>
              </c:numCache>
            </c:numRef>
          </c:val>
          <c:extLst>
            <c:ext xmlns:c16="http://schemas.microsoft.com/office/drawing/2014/chart" uri="{C3380CC4-5D6E-409C-BE32-E72D297353CC}">
              <c16:uniqueId val="{0000000A-4924-4DB0-A941-101F6B6C8EFB}"/>
            </c:ext>
          </c:extLst>
        </c:ser>
        <c:ser>
          <c:idx val="3"/>
          <c:order val="3"/>
          <c:tx>
            <c:strRef>
              <c:f>'2023-2026'!$A$39</c:f>
              <c:strCache>
                <c:ptCount val="1"/>
                <c:pt idx="0">
                  <c:v>Pārējie izdevumi (subsīdijas, dotācijas, soc. maksājumi un kompensācijas, starptautiskā sadarbība, transferti)</c:v>
                </c:pt>
              </c:strCache>
            </c:strRef>
          </c:tx>
          <c:spPr>
            <a:solidFill>
              <a:srgbClr val="FFFF00"/>
            </a:solidFill>
            <a:ln>
              <a:noFill/>
            </a:ln>
            <a:effectLst/>
            <a:sp3d/>
          </c:spPr>
          <c:invertIfNegative val="0"/>
          <c:dLbls>
            <c:dLbl>
              <c:idx val="0"/>
              <c:layout>
                <c:manualLayout>
                  <c:x val="8.6412367790410644E-3"/>
                  <c:y val="-5.385935861159574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924-4DB0-A941-101F6B6C8EFB}"/>
                </c:ext>
              </c:extLst>
            </c:dLbl>
            <c:dLbl>
              <c:idx val="1"/>
              <c:layout>
                <c:manualLayout>
                  <c:x val="0.109546165884194"/>
                  <c:y val="-3.76157407407407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924-4DB0-A941-101F6B6C8EFB}"/>
                </c:ext>
              </c:extLst>
            </c:dLbl>
            <c:dLbl>
              <c:idx val="2"/>
              <c:layout>
                <c:manualLayout>
                  <c:x val="9.8591549295774641E-2"/>
                  <c:y val="-1.44675925925925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924-4DB0-A941-101F6B6C8EFB}"/>
                </c:ext>
              </c:extLst>
            </c:dLbl>
            <c:dLbl>
              <c:idx val="3"/>
              <c:layout>
                <c:manualLayout>
                  <c:x val="0.1220657276995304"/>
                  <c:y val="-2.893518518518518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924-4DB0-A941-101F6B6C8EFB}"/>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'2023-2026'!$B$35:$E$35</c:f>
              <c:strCache>
                <c:ptCount val="4"/>
                <c:pt idx="0">
                  <c:v>2023.gada likums
538 273 529 EUR</c:v>
                </c:pt>
                <c:pt idx="1">
                  <c:v>2024.gads pieprasījums
618 180 648 EUR 
</c:v>
                </c:pt>
                <c:pt idx="2">
                  <c:v>2025.gads pieprasījums
508 888 186 EUR</c:v>
                </c:pt>
                <c:pt idx="3">
                  <c:v>2026.gads pieprasījums
494 219 641 EUR </c:v>
                </c:pt>
              </c:strCache>
            </c:strRef>
          </c:cat>
          <c:val>
            <c:numRef>
              <c:f>'2023-2026'!$B$39:$E$39</c:f>
              <c:numCache>
                <c:formatCode>#,##0</c:formatCode>
                <c:ptCount val="4"/>
                <c:pt idx="0">
                  <c:v>67572091</c:v>
                </c:pt>
                <c:pt idx="1">
                  <c:v>38902173</c:v>
                </c:pt>
                <c:pt idx="2">
                  <c:v>11863141</c:v>
                </c:pt>
                <c:pt idx="3">
                  <c:v>8625415</c:v>
                </c:pt>
              </c:numCache>
            </c:numRef>
          </c:val>
          <c:extLst>
            <c:ext xmlns:c16="http://schemas.microsoft.com/office/drawing/2014/chart" uri="{C3380CC4-5D6E-409C-BE32-E72D297353CC}">
              <c16:uniqueId val="{0000000F-4924-4DB0-A941-101F6B6C8EFB}"/>
            </c:ext>
          </c:extLst>
        </c:ser>
        <c:ser>
          <c:idx val="4"/>
          <c:order val="4"/>
          <c:tx>
            <c:strRef>
              <c:f>'2023-2026'!$A$40</c:f>
              <c:strCache>
                <c:ptCount val="1"/>
                <c:pt idx="0">
                  <c:v>Kapitālie izdevumi</c:v>
                </c:pt>
              </c:strCache>
            </c:strRef>
          </c:tx>
          <c:spPr>
            <a:solidFill>
              <a:srgbClr val="92D050"/>
            </a:solidFill>
            <a:ln>
              <a:noFill/>
            </a:ln>
            <a:effectLst/>
            <a:sp3d/>
          </c:spPr>
          <c:invertIfNegative val="0"/>
          <c:dLbls>
            <c:dLbl>
              <c:idx val="0"/>
              <c:layout>
                <c:manualLayout>
                  <c:x val="1.0954616588419406E-2"/>
                  <c:y val="-9.54861111111111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924-4DB0-A941-101F6B6C8EFB}"/>
                </c:ext>
              </c:extLst>
            </c:dLbl>
            <c:dLbl>
              <c:idx val="1"/>
              <c:layout>
                <c:manualLayout>
                  <c:x val="-4.5383411580594682E-2"/>
                  <c:y val="-9.54861111111111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924-4DB0-A941-101F6B6C8EFB}"/>
                </c:ext>
              </c:extLst>
            </c:dLbl>
            <c:dLbl>
              <c:idx val="2"/>
              <c:layout>
                <c:manualLayout>
                  <c:x val="2.9733959311424099E-2"/>
                  <c:y val="-0.1012731481481481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4924-4DB0-A941-101F6B6C8EFB}"/>
                </c:ext>
              </c:extLst>
            </c:dLbl>
            <c:dLbl>
              <c:idx val="3"/>
              <c:layout>
                <c:manualLayout>
                  <c:x val="2.9733959311423985E-2"/>
                  <c:y val="-0.1186342592592592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4924-4DB0-A941-101F6B6C8EFB}"/>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'2023-2026'!$B$35:$E$35</c:f>
              <c:strCache>
                <c:ptCount val="4"/>
                <c:pt idx="0">
                  <c:v>2023.gada likums
538 273 529 EUR</c:v>
                </c:pt>
                <c:pt idx="1">
                  <c:v>2024.gads pieprasījums
618 180 648 EUR 
</c:v>
                </c:pt>
                <c:pt idx="2">
                  <c:v>2025.gads pieprasījums
508 888 186 EUR</c:v>
                </c:pt>
                <c:pt idx="3">
                  <c:v>2026.gads pieprasījums
494 219 641 EUR </c:v>
                </c:pt>
              </c:strCache>
            </c:strRef>
          </c:cat>
          <c:val>
            <c:numRef>
              <c:f>'2023-2026'!$B$40:$E$40</c:f>
              <c:numCache>
                <c:formatCode>#,##0</c:formatCode>
                <c:ptCount val="4"/>
                <c:pt idx="0">
                  <c:v>11731107</c:v>
                </c:pt>
                <c:pt idx="1">
                  <c:v>60912080</c:v>
                </c:pt>
                <c:pt idx="2">
                  <c:v>13364795</c:v>
                </c:pt>
                <c:pt idx="3">
                  <c:v>7561208</c:v>
                </c:pt>
              </c:numCache>
            </c:numRef>
          </c:val>
          <c:extLst>
            <c:ext xmlns:c16="http://schemas.microsoft.com/office/drawing/2014/chart" uri="{C3380CC4-5D6E-409C-BE32-E72D297353CC}">
              <c16:uniqueId val="{00000014-4924-4DB0-A941-101F6B6C8EFB}"/>
            </c:ext>
          </c:extLst>
        </c:ser>
        <c:dLbls>
          <c:showLegendKey val="0"/>
          <c:showVal val="0"/>
          <c:showCatName val="0"/>
          <c:showSerName val="0"/>
          <c:showPercent val="0"/>
          <c:showBubbleSize val="0"/>
        </c:dLbls>
        <c:gapWidth val="100"/>
        <c:shape val="cylinder"/>
        <c:axId val="1006437247"/>
        <c:axId val="1114904831"/>
        <c:axId val="0"/>
      </c:bar3DChart>
      <c:catAx>
        <c:axId val="1006437247"/>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v-LV"/>
          </a:p>
        </c:txPr>
        <c:crossAx val="1114904831"/>
        <c:crosses val="autoZero"/>
        <c:auto val="1"/>
        <c:lblAlgn val="ctr"/>
        <c:lblOffset val="100"/>
        <c:noMultiLvlLbl val="0"/>
      </c:catAx>
      <c:valAx>
        <c:axId val="111490483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v-LV"/>
          </a:p>
        </c:txPr>
        <c:crossAx val="1006437247"/>
        <c:crosses val="autoZero"/>
        <c:crossBetween val="between"/>
      </c:valAx>
      <c:spPr>
        <a:noFill/>
        <a:ln>
          <a:noFill/>
        </a:ln>
        <a:effectLst/>
      </c:spPr>
    </c:plotArea>
    <c:legend>
      <c:legendPos val="b"/>
      <c:layout>
        <c:manualLayout>
          <c:xMode val="edge"/>
          <c:yMode val="edge"/>
          <c:x val="1.9119810727884351E-2"/>
          <c:y val="0.79756534339457563"/>
          <c:w val="0.65659593607137134"/>
          <c:h val="0.2024346566054243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Times New Roman" panose="02020603050405020304" pitchFamily="18" charset="0"/>
          <a:cs typeface="Times New Roman" panose="02020603050405020304" pitchFamily="18" charset="0"/>
        </a:defRPr>
      </a:pPr>
      <a:endParaRPr lang="lv-LV"/>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pa_iestadem!$B$7</c:f>
              <c:strCache>
                <c:ptCount val="1"/>
                <c:pt idx="0">
                  <c:v>2023.gada pieprasījums</c:v>
                </c:pt>
              </c:strCache>
            </c:strRef>
          </c:tx>
          <c:spPr>
            <a:solidFill>
              <a:srgbClr val="3333FF"/>
            </a:solidFill>
            <a:ln>
              <a:noFill/>
            </a:ln>
            <a:effectLst/>
            <a:sp3d/>
          </c:spPr>
          <c:invertIfNegative val="0"/>
          <c:dLbls>
            <c:dLbl>
              <c:idx val="0"/>
              <c:layout>
                <c:manualLayout>
                  <c:x val="0"/>
                  <c:y val="-1.94647138019271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CCE-4974-B513-071FA7CFEB78}"/>
                </c:ext>
              </c:extLst>
            </c:dLbl>
            <c:dLbl>
              <c:idx val="1"/>
              <c:layout>
                <c:manualLayout>
                  <c:x val="-2.0750560173906524E-17"/>
                  <c:y val="-1.11226936011012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CCE-4974-B513-071FA7CFEB78}"/>
                </c:ext>
              </c:extLst>
            </c:dLbl>
            <c:dLbl>
              <c:idx val="2"/>
              <c:layout>
                <c:manualLayout>
                  <c:x val="0"/>
                  <c:y val="-2.22453872022024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CCE-4974-B513-071FA7CFEB78}"/>
                </c:ext>
              </c:extLst>
            </c:dLbl>
            <c:dLbl>
              <c:idx val="3"/>
              <c:layout>
                <c:manualLayout>
                  <c:x val="3.3955854359151872E-3"/>
                  <c:y val="-1.94647138019271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CCE-4974-B513-071FA7CFEB78}"/>
                </c:ext>
              </c:extLst>
            </c:dLbl>
            <c:dLbl>
              <c:idx val="4"/>
              <c:layout>
                <c:manualLayout>
                  <c:x val="-8.3002240695626097E-17"/>
                  <c:y val="-2.50260606024777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CCE-4974-B513-071FA7CFEB78}"/>
                </c:ext>
              </c:extLst>
            </c:dLbl>
            <c:dLbl>
              <c:idx val="5"/>
              <c:layout>
                <c:manualLayout>
                  <c:x val="2.2637236239434581E-3"/>
                  <c:y val="-1.66840404016519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CCE-4974-B513-071FA7CFEB78}"/>
                </c:ext>
              </c:extLst>
            </c:dLbl>
            <c:dLbl>
              <c:idx val="6"/>
              <c:layout>
                <c:manualLayout>
                  <c:x val="9.0548944957738325E-3"/>
                  <c:y val="-1.94647138019272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CCE-4974-B513-071FA7CFEB78}"/>
                </c:ext>
              </c:extLst>
            </c:dLbl>
            <c:dLbl>
              <c:idx val="7"/>
              <c:layout>
                <c:manualLayout>
                  <c:x val="5.6593090598586453E-3"/>
                  <c:y val="-1.66840404016518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CCE-4974-B513-071FA7CFEB78}"/>
                </c:ext>
              </c:extLst>
            </c:dLbl>
            <c:dLbl>
              <c:idx val="8"/>
              <c:layout>
                <c:manualLayout>
                  <c:x val="1.131861811971646E-3"/>
                  <c:y val="-2.50260606024777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CCE-4974-B513-071FA7CFEB78}"/>
                </c:ext>
              </c:extLst>
            </c:dLbl>
            <c:dLbl>
              <c:idx val="9"/>
              <c:layout>
                <c:manualLayout>
                  <c:x val="2.2637236239434581E-3"/>
                  <c:y val="-2.22453872022025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CCE-4974-B513-071FA7CFEB78}"/>
                </c:ext>
              </c:extLst>
            </c:dLbl>
            <c:dLbl>
              <c:idx val="10"/>
              <c:layout>
                <c:manualLayout>
                  <c:x val="1.1318618119717291E-3"/>
                  <c:y val="-1.94647138019272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CCE-4974-B513-071FA7CFEB78}"/>
                </c:ext>
              </c:extLst>
            </c:dLbl>
            <c:dLbl>
              <c:idx val="11"/>
              <c:layout>
                <c:manualLayout>
                  <c:x val="9.0548944957738325E-3"/>
                  <c:y val="-3.33680808033037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CCE-4974-B513-071FA7CFEB78}"/>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pa_iestadem!$C$6:$N$6</c:f>
              <c:strCache>
                <c:ptCount val="12"/>
                <c:pt idx="0">
                  <c:v>Iekšlietu ministrija</c:v>
                </c:pt>
                <c:pt idx="1">
                  <c:v>Iekšlietu ministrijas Informācijas centrs</c:v>
                </c:pt>
                <c:pt idx="2">
                  <c:v>Valsts policija</c:v>
                </c:pt>
                <c:pt idx="3">
                  <c:v>Valsts ugunsdzēsības un glābšanas dienests</c:v>
                </c:pt>
                <c:pt idx="4">
                  <c:v>Valsts drošības dienests</c:v>
                </c:pt>
                <c:pt idx="5">
                  <c:v>Valsts robežsardze</c:v>
                </c:pt>
                <c:pt idx="6">
                  <c:v>Pilsonības un migrācijas lietu pārvalde</c:v>
                </c:pt>
                <c:pt idx="7">
                  <c:v>Veselības un sporta centrs</c:v>
                </c:pt>
                <c:pt idx="8">
                  <c:v>Nodrošinājuma valsts aģentūra</c:v>
                </c:pt>
                <c:pt idx="9">
                  <c:v>Iekšējās drošības birojs</c:v>
                </c:pt>
                <c:pt idx="10">
                  <c:v>Finanšu izlūkošanas dienests</c:v>
                </c:pt>
                <c:pt idx="11">
                  <c:v>Iekšējās drošības akadēmija</c:v>
                </c:pt>
              </c:strCache>
            </c:strRef>
          </c:cat>
          <c:val>
            <c:numRef>
              <c:f>pa_iestadem!$C$7:$N$7</c:f>
              <c:numCache>
                <c:formatCode>#,##0</c:formatCode>
                <c:ptCount val="12"/>
                <c:pt idx="0">
                  <c:v>5328834</c:v>
                </c:pt>
                <c:pt idx="1">
                  <c:v>18792905</c:v>
                </c:pt>
                <c:pt idx="2">
                  <c:v>220712794</c:v>
                </c:pt>
                <c:pt idx="3">
                  <c:v>129880468</c:v>
                </c:pt>
                <c:pt idx="4">
                  <c:v>43132523</c:v>
                </c:pt>
                <c:pt idx="5">
                  <c:v>77330508</c:v>
                </c:pt>
                <c:pt idx="6">
                  <c:v>29613713</c:v>
                </c:pt>
                <c:pt idx="7">
                  <c:v>8689027</c:v>
                </c:pt>
                <c:pt idx="8">
                  <c:v>70281026</c:v>
                </c:pt>
                <c:pt idx="9">
                  <c:v>5304130</c:v>
                </c:pt>
                <c:pt idx="10">
                  <c:v>7041291</c:v>
                </c:pt>
                <c:pt idx="11">
                  <c:v>2073429</c:v>
                </c:pt>
              </c:numCache>
            </c:numRef>
          </c:val>
          <c:shape val="cylinder"/>
          <c:extLst>
            <c:ext xmlns:c16="http://schemas.microsoft.com/office/drawing/2014/chart" uri="{C3380CC4-5D6E-409C-BE32-E72D297353CC}">
              <c16:uniqueId val="{0000000C-0CCE-4974-B513-071FA7CFEB78}"/>
            </c:ext>
          </c:extLst>
        </c:ser>
        <c:dLbls>
          <c:showLegendKey val="0"/>
          <c:showVal val="0"/>
          <c:showCatName val="0"/>
          <c:showSerName val="0"/>
          <c:showPercent val="0"/>
          <c:showBubbleSize val="0"/>
        </c:dLbls>
        <c:gapWidth val="80"/>
        <c:gapDepth val="200"/>
        <c:shape val="box"/>
        <c:axId val="418361999"/>
        <c:axId val="412299343"/>
        <c:axId val="0"/>
      </c:bar3DChart>
      <c:catAx>
        <c:axId val="418361999"/>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v-LV"/>
          </a:p>
        </c:txPr>
        <c:crossAx val="412299343"/>
        <c:crosses val="autoZero"/>
        <c:auto val="1"/>
        <c:lblAlgn val="ctr"/>
        <c:lblOffset val="100"/>
        <c:noMultiLvlLbl val="0"/>
      </c:catAx>
      <c:valAx>
        <c:axId val="41229934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v-LV"/>
          </a:p>
        </c:txPr>
        <c:crossAx val="4183619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lv-LV"/>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depthPercent val="100"/>
      <c:rAngAx val="1"/>
    </c:view3D>
    <c:floor>
      <c:thickness val="0"/>
      <c:spPr>
        <a:noFill/>
        <a:ln w="9525">
          <a:noFill/>
        </a:ln>
      </c:spPr>
    </c:floor>
    <c:sideWall>
      <c:thickness val="0"/>
      <c:spPr>
        <a:noFill/>
        <a:ln w="25400">
          <a:noFill/>
        </a:ln>
      </c:spPr>
    </c:sideWall>
    <c:backWall>
      <c:thickness val="0"/>
      <c:spPr>
        <a:noFill/>
        <a:ln w="25400">
          <a:noFill/>
        </a:ln>
      </c:spPr>
    </c:backWall>
    <c:plotArea>
      <c:layout>
        <c:manualLayout>
          <c:layoutTarget val="inner"/>
          <c:xMode val="edge"/>
          <c:yMode val="edge"/>
          <c:x val="0.34796975815716136"/>
          <c:y val="2.7465662515229482E-2"/>
          <c:w val="0.65203024184283864"/>
          <c:h val="0.70281425721504476"/>
        </c:manualLayout>
      </c:layout>
      <c:bar3DChart>
        <c:barDir val="col"/>
        <c:grouping val="stacked"/>
        <c:varyColors val="0"/>
        <c:ser>
          <c:idx val="1"/>
          <c:order val="0"/>
          <c:tx>
            <c:strRef>
              <c:f>ES_sadalijums!$A$3</c:f>
              <c:strCache>
                <c:ptCount val="1"/>
                <c:pt idx="0">
                  <c:v>Eiropas Kopienas iniciatīvas</c:v>
                </c:pt>
              </c:strCache>
            </c:strRef>
          </c:tx>
          <c:spPr>
            <a:solidFill>
              <a:srgbClr val="FF0000"/>
            </a:solidFill>
            <a:ln w="25400">
              <a:noFill/>
            </a:ln>
          </c:spPr>
          <c:invertIfNegative val="0"/>
          <c:dLbls>
            <c:dLbl>
              <c:idx val="0"/>
              <c:layout>
                <c:manualLayout>
                  <c:x val="7.3461449848889367E-3"/>
                  <c:y val="-5.0470795111007168E-3"/>
                </c:manualLayout>
              </c:layout>
              <c:spPr>
                <a:solidFill>
                  <a:schemeClr val="bg1"/>
                </a:solidFill>
                <a:ln w="25400">
                  <a:noFill/>
                </a:ln>
              </c:spPr>
              <c:txPr>
                <a:bodyPr/>
                <a:lstStyle/>
                <a:p>
                  <a:pPr>
                    <a:defRPr sz="1000" b="1" i="0" u="none" strike="noStrike" baseline="0">
                      <a:solidFill>
                        <a:srgbClr val="333333"/>
                      </a:solidFill>
                      <a:latin typeface="Times New Roman"/>
                      <a:ea typeface="Times New Roman"/>
                      <a:cs typeface="Times New Roman"/>
                    </a:defRPr>
                  </a:pPr>
                  <a:endParaRPr lang="lv-LV"/>
                </a:p>
              </c:txP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AAFA-4E79-ABE6-83610FD98E11}"/>
                </c:ext>
              </c:extLst>
            </c:dLbl>
            <c:dLbl>
              <c:idx val="1"/>
              <c:layout>
                <c:manualLayout>
                  <c:x val="1.0040160642570281E-2"/>
                  <c:y val="-1.1001100110011002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AAFA-4E79-ABE6-83610FD98E11}"/>
                </c:ext>
              </c:extLst>
            </c:dLbl>
            <c:dLbl>
              <c:idx val="2"/>
              <c:layout>
                <c:manualLayout>
                  <c:x val="1.7916548082092254E-2"/>
                  <c:y val="-8.3320339908006542E-3"/>
                </c:manualLayout>
              </c:layout>
              <c:spPr>
                <a:solidFill>
                  <a:schemeClr val="bg1"/>
                </a:solidFill>
                <a:ln w="25400">
                  <a:noFill/>
                </a:ln>
              </c:spPr>
              <c:txPr>
                <a:bodyPr/>
                <a:lstStyle/>
                <a:p>
                  <a:pPr>
                    <a:defRPr sz="1000" b="1" i="0" u="none" strike="noStrike" baseline="0">
                      <a:solidFill>
                        <a:srgbClr val="333333"/>
                      </a:solidFill>
                      <a:latin typeface="Times New Roman"/>
                      <a:ea typeface="Times New Roman"/>
                      <a:cs typeface="Times New Roman"/>
                    </a:defRPr>
                  </a:pPr>
                  <a:endParaRPr lang="lv-LV"/>
                </a:p>
              </c:txP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AAFA-4E79-ABE6-83610FD98E11}"/>
                </c:ext>
              </c:extLst>
            </c:dLbl>
            <c:dLbl>
              <c:idx val="3"/>
              <c:layout>
                <c:manualLayout>
                  <c:x val="2.7499966211741556E-2"/>
                  <c:y val="1.1804142459719709E-3"/>
                </c:manualLayout>
              </c:layout>
              <c:spPr>
                <a:solidFill>
                  <a:schemeClr val="bg1"/>
                </a:solidFill>
                <a:ln w="25400">
                  <a:noFill/>
                </a:ln>
              </c:spPr>
              <c:txPr>
                <a:bodyPr/>
                <a:lstStyle/>
                <a:p>
                  <a:pPr>
                    <a:defRPr sz="1000" b="1" i="0" u="none" strike="noStrike" baseline="0">
                      <a:solidFill>
                        <a:srgbClr val="333333"/>
                      </a:solidFill>
                      <a:latin typeface="Times New Roman"/>
                      <a:ea typeface="Times New Roman"/>
                      <a:cs typeface="Times New Roman"/>
                    </a:defRPr>
                  </a:pPr>
                  <a:endParaRPr lang="lv-LV"/>
                </a:p>
              </c:txP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AAFA-4E79-ABE6-83610FD98E11}"/>
                </c:ext>
              </c:extLst>
            </c:dLbl>
            <c:spPr>
              <a:solidFill>
                <a:schemeClr val="bg1"/>
              </a:solidFill>
              <a:ln w="25400">
                <a:noFill/>
              </a:ln>
            </c:spPr>
            <c:txPr>
              <a:bodyPr wrap="square" lIns="38100" tIns="19050" rIns="38100" bIns="19050" anchor="ctr">
                <a:spAutoFit/>
              </a:bodyPr>
              <a:lstStyle/>
              <a:p>
                <a:pPr>
                  <a:defRPr sz="1000" b="1" i="0" u="none" strike="noStrike" baseline="0">
                    <a:solidFill>
                      <a:srgbClr val="333333"/>
                    </a:solidFill>
                    <a:latin typeface="Times New Roman"/>
                    <a:ea typeface="Times New Roman"/>
                    <a:cs typeface="Times New Roman"/>
                  </a:defRPr>
                </a:pPr>
                <a:endParaRPr lang="lv-LV"/>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ES_sadalijums!$B$2:$D$2</c:f>
              <c:strCache>
                <c:ptCount val="3"/>
                <c:pt idx="0">
                  <c:v>2024. gads
59 454 679 euro</c:v>
                </c:pt>
                <c:pt idx="1">
                  <c:v>2025. gads
42 894 741 euro</c:v>
                </c:pt>
                <c:pt idx="2">
                  <c:v>2026. gads
12 519 504 euro</c:v>
                </c:pt>
              </c:strCache>
            </c:strRef>
          </c:cat>
          <c:val>
            <c:numRef>
              <c:f>ES_sadalijums!$B$3:$D$3</c:f>
              <c:numCache>
                <c:formatCode>#,##0</c:formatCode>
                <c:ptCount val="3"/>
                <c:pt idx="0">
                  <c:v>7726791</c:v>
                </c:pt>
                <c:pt idx="1">
                  <c:v>7754701</c:v>
                </c:pt>
                <c:pt idx="2">
                  <c:v>9876238</c:v>
                </c:pt>
              </c:numCache>
            </c:numRef>
          </c:val>
          <c:extLst>
            <c:ext xmlns:c16="http://schemas.microsoft.com/office/drawing/2014/chart" uri="{C3380CC4-5D6E-409C-BE32-E72D297353CC}">
              <c16:uniqueId val="{00000004-AAFA-4E79-ABE6-83610FD98E11}"/>
            </c:ext>
          </c:extLst>
        </c:ser>
        <c:ser>
          <c:idx val="2"/>
          <c:order val="1"/>
          <c:tx>
            <c:strRef>
              <c:f>ES_sadalijums!$A$4</c:f>
              <c:strCache>
                <c:ptCount val="1"/>
                <c:pt idx="0">
                  <c:v>Pārrobežu sadarbības programma</c:v>
                </c:pt>
              </c:strCache>
            </c:strRef>
          </c:tx>
          <c:spPr>
            <a:solidFill>
              <a:srgbClr val="9BBB59"/>
            </a:solidFill>
            <a:ln w="25400">
              <a:noFill/>
            </a:ln>
          </c:spPr>
          <c:invertIfNegative val="0"/>
          <c:cat>
            <c:strRef>
              <c:f>ES_sadalijums!$B$2:$D$2</c:f>
              <c:strCache>
                <c:ptCount val="3"/>
                <c:pt idx="0">
                  <c:v>2024. gads
59 454 679 euro</c:v>
                </c:pt>
                <c:pt idx="1">
                  <c:v>2025. gads
42 894 741 euro</c:v>
                </c:pt>
                <c:pt idx="2">
                  <c:v>2026. gads
12 519 504 euro</c:v>
                </c:pt>
              </c:strCache>
            </c:strRef>
          </c:cat>
          <c:val>
            <c:numRef>
              <c:f>ES_sadalijums!$B$4:$D$4</c:f>
              <c:numCache>
                <c:formatCode>General</c:formatCode>
                <c:ptCount val="3"/>
                <c:pt idx="0" formatCode="#,##0">
                  <c:v>280634</c:v>
                </c:pt>
              </c:numCache>
            </c:numRef>
          </c:val>
          <c:extLst>
            <c:ext xmlns:c16="http://schemas.microsoft.com/office/drawing/2014/chart" uri="{C3380CC4-5D6E-409C-BE32-E72D297353CC}">
              <c16:uniqueId val="{00000005-AAFA-4E79-ABE6-83610FD98E11}"/>
            </c:ext>
          </c:extLst>
        </c:ser>
        <c:ser>
          <c:idx val="3"/>
          <c:order val="2"/>
          <c:tx>
            <c:strRef>
              <c:f>ES_sadalijums!$A$5</c:f>
              <c:strCache>
                <c:ptCount val="1"/>
                <c:pt idx="0">
                  <c:v>Citi ES politiku instrumenti</c:v>
                </c:pt>
              </c:strCache>
            </c:strRef>
          </c:tx>
          <c:spPr>
            <a:solidFill>
              <a:srgbClr val="FFFF00"/>
            </a:solidFill>
            <a:ln w="25400">
              <a:noFill/>
            </a:ln>
          </c:spPr>
          <c:invertIfNegative val="0"/>
          <c:dLbls>
            <c:dLbl>
              <c:idx val="0"/>
              <c:layout>
                <c:manualLayout>
                  <c:x val="5.8071674009285094E-3"/>
                  <c:y val="8.605956864087641E-2"/>
                </c:manualLayout>
              </c:layout>
              <c:spPr>
                <a:solidFill>
                  <a:schemeClr val="bg1"/>
                </a:solidFill>
                <a:ln w="25400">
                  <a:noFill/>
                </a:ln>
              </c:spPr>
              <c:txPr>
                <a:bodyPr/>
                <a:lstStyle/>
                <a:p>
                  <a:pPr>
                    <a:defRPr sz="1000" b="1" i="0" u="none" strike="noStrike" baseline="0">
                      <a:solidFill>
                        <a:srgbClr val="333333"/>
                      </a:solidFill>
                      <a:latin typeface="Times New Roman"/>
                      <a:ea typeface="Times New Roman"/>
                      <a:cs typeface="Times New Roman"/>
                    </a:defRPr>
                  </a:pPr>
                  <a:endParaRPr lang="lv-LV"/>
                </a:p>
              </c:txP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AAFA-4E79-ABE6-83610FD98E11}"/>
                </c:ext>
              </c:extLst>
            </c:dLbl>
            <c:dLbl>
              <c:idx val="1"/>
              <c:layout>
                <c:manualLayout>
                  <c:x val="1.9858156028368795E-2"/>
                  <c:y val="-8.0808080808080808E-3"/>
                </c:manualLayout>
              </c:layout>
              <c:spPr>
                <a:solidFill>
                  <a:schemeClr val="bg1"/>
                </a:solidFill>
                <a:ln w="25400">
                  <a:noFill/>
                </a:ln>
              </c:spPr>
              <c:txPr>
                <a:bodyPr/>
                <a:lstStyle/>
                <a:p>
                  <a:pPr>
                    <a:defRPr sz="1000" b="1" i="0" u="none" strike="noStrike" baseline="0">
                      <a:solidFill>
                        <a:srgbClr val="333333"/>
                      </a:solidFill>
                      <a:latin typeface="Times New Roman"/>
                      <a:ea typeface="Times New Roman"/>
                      <a:cs typeface="Times New Roman"/>
                    </a:defRPr>
                  </a:pPr>
                  <a:endParaRPr lang="lv-LV"/>
                </a:p>
              </c:txP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7-AAFA-4E79-ABE6-83610FD98E11}"/>
                </c:ext>
              </c:extLst>
            </c:dLbl>
            <c:dLbl>
              <c:idx val="2"/>
              <c:layout>
                <c:manualLayout>
                  <c:x val="1.663752874264211E-2"/>
                  <c:y val="-6.8306653499995665E-2"/>
                </c:manualLayout>
              </c:layout>
              <c:spPr>
                <a:solidFill>
                  <a:schemeClr val="bg1"/>
                </a:solidFill>
                <a:ln w="25400">
                  <a:noFill/>
                </a:ln>
              </c:spPr>
              <c:txPr>
                <a:bodyPr/>
                <a:lstStyle/>
                <a:p>
                  <a:pPr>
                    <a:defRPr sz="1000" b="1" i="0" u="none" strike="noStrike" baseline="0">
                      <a:solidFill>
                        <a:srgbClr val="333333"/>
                      </a:solidFill>
                      <a:latin typeface="Times New Roman"/>
                      <a:ea typeface="Times New Roman"/>
                      <a:cs typeface="Times New Roman"/>
                    </a:defRPr>
                  </a:pPr>
                  <a:endParaRPr lang="lv-LV"/>
                </a:p>
              </c:txP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AAFA-4E79-ABE6-83610FD98E11}"/>
                </c:ext>
              </c:extLst>
            </c:dLbl>
            <c:dLbl>
              <c:idx val="3"/>
              <c:layout>
                <c:manualLayout>
                  <c:x val="2.0208968406992902E-2"/>
                  <c:y val="6.3383381425147949E-5"/>
                </c:manualLayout>
              </c:layout>
              <c:spPr>
                <a:solidFill>
                  <a:schemeClr val="bg1"/>
                </a:solidFill>
                <a:ln w="25400">
                  <a:noFill/>
                </a:ln>
              </c:spPr>
              <c:txPr>
                <a:bodyPr/>
                <a:lstStyle/>
                <a:p>
                  <a:pPr>
                    <a:defRPr sz="1000" b="1" i="0" u="none" strike="noStrike" baseline="0">
                      <a:solidFill>
                        <a:srgbClr val="333333"/>
                      </a:solidFill>
                      <a:latin typeface="Times New Roman"/>
                      <a:ea typeface="Times New Roman"/>
                      <a:cs typeface="Times New Roman"/>
                    </a:defRPr>
                  </a:pPr>
                  <a:endParaRPr lang="lv-LV"/>
                </a:p>
              </c:txP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9-AAFA-4E79-ABE6-83610FD98E11}"/>
                </c:ext>
              </c:extLst>
            </c:dLbl>
            <c:spPr>
              <a:solidFill>
                <a:schemeClr val="bg1"/>
              </a:solidFill>
              <a:ln w="25400">
                <a:noFill/>
              </a:ln>
            </c:spPr>
            <c:txPr>
              <a:bodyPr wrap="square" lIns="38100" tIns="19050" rIns="38100" bIns="19050" anchor="ctr">
                <a:spAutoFit/>
              </a:bodyPr>
              <a:lstStyle/>
              <a:p>
                <a:pPr>
                  <a:defRPr sz="1000" b="1" i="0" u="none" strike="noStrike" baseline="0">
                    <a:solidFill>
                      <a:srgbClr val="333333"/>
                    </a:solidFill>
                    <a:latin typeface="Times New Roman"/>
                    <a:ea typeface="Times New Roman"/>
                    <a:cs typeface="Times New Roman"/>
                  </a:defRPr>
                </a:pPr>
                <a:endParaRPr lang="lv-LV"/>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ES_sadalijums!$B$2:$D$2</c:f>
              <c:strCache>
                <c:ptCount val="3"/>
                <c:pt idx="0">
                  <c:v>2024. gads
59 454 679 euro</c:v>
                </c:pt>
                <c:pt idx="1">
                  <c:v>2025. gads
42 894 741 euro</c:v>
                </c:pt>
                <c:pt idx="2">
                  <c:v>2026. gads
12 519 504 euro</c:v>
                </c:pt>
              </c:strCache>
            </c:strRef>
          </c:cat>
          <c:val>
            <c:numRef>
              <c:f>ES_sadalijums!$B$5:$D$5</c:f>
              <c:numCache>
                <c:formatCode>#,##0</c:formatCode>
                <c:ptCount val="3"/>
                <c:pt idx="0">
                  <c:v>48476202</c:v>
                </c:pt>
                <c:pt idx="1">
                  <c:v>35140040</c:v>
                </c:pt>
                <c:pt idx="2">
                  <c:v>2643266</c:v>
                </c:pt>
              </c:numCache>
            </c:numRef>
          </c:val>
          <c:extLst>
            <c:ext xmlns:c16="http://schemas.microsoft.com/office/drawing/2014/chart" uri="{C3380CC4-5D6E-409C-BE32-E72D297353CC}">
              <c16:uniqueId val="{0000000A-AAFA-4E79-ABE6-83610FD98E11}"/>
            </c:ext>
          </c:extLst>
        </c:ser>
        <c:ser>
          <c:idx val="4"/>
          <c:order val="3"/>
          <c:tx>
            <c:strRef>
              <c:f>ES_sadalijums!$A$6</c:f>
              <c:strCache>
                <c:ptCount val="1"/>
                <c:pt idx="0">
                  <c:v>Eiropas Ekonomikas zonas un Norvēģijas finanšu instrumentu finansētie projekti</c:v>
                </c:pt>
              </c:strCache>
            </c:strRef>
          </c:tx>
          <c:spPr>
            <a:solidFill>
              <a:srgbClr val="0070C0"/>
            </a:solidFill>
            <a:ln w="25400">
              <a:noFill/>
            </a:ln>
          </c:spPr>
          <c:invertIfNegative val="0"/>
          <c:dLbls>
            <c:dLbl>
              <c:idx val="0"/>
              <c:layout>
                <c:manualLayout>
                  <c:x val="0.1991460039887652"/>
                  <c:y val="-4.0644517207626275E-2"/>
                </c:manualLayout>
              </c:layout>
              <c:spPr>
                <a:noFill/>
                <a:ln w="25400">
                  <a:noFill/>
                </a:ln>
              </c:spPr>
              <c:txPr>
                <a:bodyPr wrap="square" lIns="38100" tIns="19050" rIns="38100" bIns="19050" anchor="ctr">
                  <a:noAutofit/>
                </a:bodyPr>
                <a:lstStyle/>
                <a:p>
                  <a:pPr>
                    <a:defRPr sz="1000" b="1"/>
                  </a:pPr>
                  <a:endParaRPr lang="lv-LV"/>
                </a:p>
              </c:txPr>
              <c:showLegendKey val="0"/>
              <c:showVal val="0"/>
              <c:showCatName val="0"/>
              <c:showSerName val="1"/>
              <c:showPercent val="0"/>
              <c:showBubbleSize val="0"/>
              <c:extLst>
                <c:ext xmlns:c15="http://schemas.microsoft.com/office/drawing/2012/chart" uri="{CE6537A1-D6FC-4f65-9D91-7224C49458BB}">
                  <c15:layout>
                    <c:manualLayout>
                      <c:w val="0.31153797493104773"/>
                      <c:h val="9.4884488448844881E-2"/>
                    </c:manualLayout>
                  </c15:layout>
                </c:ext>
                <c:ext xmlns:c16="http://schemas.microsoft.com/office/drawing/2014/chart" uri="{C3380CC4-5D6E-409C-BE32-E72D297353CC}">
                  <c16:uniqueId val="{0000000B-AAFA-4E79-ABE6-83610FD98E11}"/>
                </c:ext>
              </c:extLst>
            </c:dLbl>
            <c:dLbl>
              <c:idx val="1"/>
              <c:layout>
                <c:manualLayout>
                  <c:x val="1.8779904563913093E-2"/>
                  <c:y val="-1.0770284149263997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C-AAFA-4E79-ABE6-83610FD98E11}"/>
                </c:ext>
              </c:extLst>
            </c:dLbl>
            <c:dLbl>
              <c:idx val="2"/>
              <c:layout>
                <c:manualLayout>
                  <c:x val="2.469090987429581E-2"/>
                  <c:y val="-4.2608304396732993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D-AAFA-4E79-ABE6-83610FD98E11}"/>
                </c:ext>
              </c:extLst>
            </c:dLbl>
            <c:dLbl>
              <c:idx val="3"/>
              <c:layout>
                <c:manualLayout>
                  <c:x val="2.5856178032465604E-2"/>
                  <c:y val="-6.0098791998826236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E-AAFA-4E79-ABE6-83610FD98E11}"/>
                </c:ext>
              </c:extLst>
            </c:dLbl>
            <c:spPr>
              <a:noFill/>
              <a:ln w="25400">
                <a:noFill/>
              </a:ln>
            </c:spPr>
            <c:txPr>
              <a:bodyPr wrap="square" lIns="38100" tIns="19050" rIns="38100" bIns="19050" anchor="ctr">
                <a:spAutoFit/>
              </a:bodyPr>
              <a:lstStyle/>
              <a:p>
                <a:pPr>
                  <a:defRPr sz="1000"/>
                </a:pPr>
                <a:endParaRPr lang="lv-LV"/>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ES_sadalijums!$B$2:$D$2</c:f>
              <c:strCache>
                <c:ptCount val="3"/>
                <c:pt idx="0">
                  <c:v>2024. gads
59 454 679 euro</c:v>
                </c:pt>
                <c:pt idx="1">
                  <c:v>2025. gads
42 894 741 euro</c:v>
                </c:pt>
                <c:pt idx="2">
                  <c:v>2026. gads
12 519 504 euro</c:v>
                </c:pt>
              </c:strCache>
            </c:strRef>
          </c:cat>
          <c:val>
            <c:numRef>
              <c:f>ES_sadalijums!$B$6:$D$6</c:f>
              <c:numCache>
                <c:formatCode>General</c:formatCode>
                <c:ptCount val="3"/>
                <c:pt idx="0" formatCode="#,##0">
                  <c:v>2968482</c:v>
                </c:pt>
              </c:numCache>
            </c:numRef>
          </c:val>
          <c:extLst>
            <c:ext xmlns:c16="http://schemas.microsoft.com/office/drawing/2014/chart" uri="{C3380CC4-5D6E-409C-BE32-E72D297353CC}">
              <c16:uniqueId val="{0000000F-AAFA-4E79-ABE6-83610FD98E11}"/>
            </c:ext>
          </c:extLst>
        </c:ser>
        <c:ser>
          <c:idx val="5"/>
          <c:order val="4"/>
          <c:tx>
            <c:strRef>
              <c:f>ES_sadalijums!$A$7</c:f>
              <c:strCache>
                <c:ptCount val="1"/>
                <c:pt idx="0">
                  <c:v>Citi ārvalstu finanšu palīdzības līdzfinansētie  projekti</c:v>
                </c:pt>
              </c:strCache>
            </c:strRef>
          </c:tx>
          <c:spPr>
            <a:solidFill>
              <a:srgbClr val="92D050"/>
            </a:solidFill>
            <a:ln w="25400">
              <a:noFill/>
            </a:ln>
          </c:spPr>
          <c:invertIfNegative val="0"/>
          <c:dLbls>
            <c:dLbl>
              <c:idx val="0"/>
              <c:layout>
                <c:manualLayout>
                  <c:x val="-8.0447549478001992E-2"/>
                  <c:y val="-4.4967646370936309E-2"/>
                </c:manualLayout>
              </c:layout>
              <c:spPr>
                <a:noFill/>
                <a:ln w="25400">
                  <a:noFill/>
                </a:ln>
              </c:spPr>
              <c:txPr>
                <a:bodyPr wrap="square" lIns="38100" tIns="19050" rIns="38100" bIns="19050" anchor="ctr">
                  <a:spAutoFit/>
                </a:bodyPr>
                <a:lstStyle/>
                <a:p>
                  <a:pPr>
                    <a:defRPr sz="1000" b="1"/>
                  </a:pPr>
                  <a:endParaRPr lang="lv-LV"/>
                </a:p>
              </c:txP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0-AAFA-4E79-ABE6-83610FD98E11}"/>
                </c:ext>
              </c:extLst>
            </c:dLbl>
            <c:dLbl>
              <c:idx val="1"/>
              <c:layout>
                <c:manualLayout>
                  <c:x val="0.10161345691726742"/>
                  <c:y val="-3.9950062421972535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1-AAFA-4E79-ABE6-83610FD98E11}"/>
                </c:ext>
              </c:extLst>
            </c:dLbl>
            <c:dLbl>
              <c:idx val="2"/>
              <c:layout>
                <c:manualLayout>
                  <c:x val="5.080672845863371E-2"/>
                  <c:y val="-0.15980024968789014"/>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2-AAFA-4E79-ABE6-83610FD98E11}"/>
                </c:ext>
              </c:extLst>
            </c:dLbl>
            <c:dLbl>
              <c:idx val="3"/>
              <c:layout>
                <c:manualLayout>
                  <c:x val="3.2955715756951394E-2"/>
                  <c:y val="-0.18227215980024969"/>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3-AAFA-4E79-ABE6-83610FD98E11}"/>
                </c:ext>
              </c:extLst>
            </c:dLbl>
            <c:spPr>
              <a:noFill/>
              <a:ln w="25400">
                <a:noFill/>
              </a:ln>
            </c:spPr>
            <c:txPr>
              <a:bodyPr wrap="square" lIns="38100" tIns="19050" rIns="38100" bIns="19050" anchor="ctr">
                <a:spAutoFit/>
              </a:bodyPr>
              <a:lstStyle/>
              <a:p>
                <a:pPr>
                  <a:defRPr sz="800" b="1"/>
                </a:pPr>
                <a:endParaRPr lang="lv-LV"/>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ES_sadalijums!$B$2:$D$2</c:f>
              <c:strCache>
                <c:ptCount val="3"/>
                <c:pt idx="0">
                  <c:v>2024. gads
59 454 679 euro</c:v>
                </c:pt>
                <c:pt idx="1">
                  <c:v>2025. gads
42 894 741 euro</c:v>
                </c:pt>
                <c:pt idx="2">
                  <c:v>2026. gads
12 519 504 euro</c:v>
                </c:pt>
              </c:strCache>
            </c:strRef>
          </c:cat>
          <c:val>
            <c:numRef>
              <c:f>ES_sadalijums!$B$7:$D$7</c:f>
              <c:numCache>
                <c:formatCode>General</c:formatCode>
                <c:ptCount val="3"/>
                <c:pt idx="0" formatCode="#,##0">
                  <c:v>2570</c:v>
                </c:pt>
              </c:numCache>
            </c:numRef>
          </c:val>
          <c:extLst>
            <c:ext xmlns:c16="http://schemas.microsoft.com/office/drawing/2014/chart" uri="{C3380CC4-5D6E-409C-BE32-E72D297353CC}">
              <c16:uniqueId val="{00000014-AAFA-4E79-ABE6-83610FD98E11}"/>
            </c:ext>
          </c:extLst>
        </c:ser>
        <c:dLbls>
          <c:showLegendKey val="0"/>
          <c:showVal val="0"/>
          <c:showCatName val="0"/>
          <c:showSerName val="0"/>
          <c:showPercent val="0"/>
          <c:showBubbleSize val="0"/>
        </c:dLbls>
        <c:gapWidth val="95"/>
        <c:gapDepth val="95"/>
        <c:shape val="cylinder"/>
        <c:axId val="1801798623"/>
        <c:axId val="1"/>
        <c:axId val="0"/>
      </c:bar3DChart>
      <c:catAx>
        <c:axId val="1801798623"/>
        <c:scaling>
          <c:orientation val="minMax"/>
        </c:scaling>
        <c:delete val="0"/>
        <c:axPos val="b"/>
        <c:numFmt formatCode="General" sourceLinked="1"/>
        <c:majorTickMark val="none"/>
        <c:minorTickMark val="none"/>
        <c:tickLblPos val="nextTo"/>
        <c:spPr>
          <a:ln w="9525">
            <a:noFill/>
          </a:ln>
        </c:spPr>
        <c:txPr>
          <a:bodyPr rot="0" vert="horz"/>
          <a:lstStyle/>
          <a:p>
            <a:pPr>
              <a:defRPr sz="900" b="0" i="0" u="none" strike="noStrike" baseline="0">
                <a:solidFill>
                  <a:srgbClr val="333333"/>
                </a:solidFill>
                <a:latin typeface="Times New Roman"/>
                <a:ea typeface="Times New Roman"/>
                <a:cs typeface="Times New Roman"/>
              </a:defRPr>
            </a:pPr>
            <a:endParaRPr lang="lv-LV"/>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ln w="9525">
            <a:noFill/>
          </a:ln>
        </c:spPr>
        <c:txPr>
          <a:bodyPr rot="0" vert="horz"/>
          <a:lstStyle/>
          <a:p>
            <a:pPr>
              <a:defRPr sz="900" b="0" i="0" u="none" strike="noStrike" baseline="0">
                <a:solidFill>
                  <a:srgbClr val="333333"/>
                </a:solidFill>
                <a:latin typeface="Times New Roman"/>
                <a:ea typeface="Times New Roman"/>
                <a:cs typeface="Times New Roman"/>
              </a:defRPr>
            </a:pPr>
            <a:endParaRPr lang="lv-LV"/>
          </a:p>
        </c:txPr>
        <c:crossAx val="1801798623"/>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a:lstStyle/>
          <a:p>
            <a:pPr rtl="0">
              <a:defRPr sz="900" b="0" i="0" u="none" strike="noStrike" baseline="0">
                <a:solidFill>
                  <a:srgbClr val="333333"/>
                </a:solidFill>
                <a:latin typeface="Times New Roman"/>
                <a:ea typeface="Times New Roman"/>
                <a:cs typeface="Times New Roman"/>
              </a:defRPr>
            </a:pPr>
            <a:endParaRPr lang="lv-LV"/>
          </a:p>
        </c:txPr>
      </c:dTable>
      <c:spPr>
        <a:noFill/>
        <a:ln w="25400">
          <a:noFill/>
        </a:ln>
      </c:spPr>
    </c:plotArea>
    <c:plotVisOnly val="1"/>
    <c:dispBlanksAs val="gap"/>
    <c:showDLblsOverMax val="0"/>
  </c:chart>
  <c:spPr>
    <a:solidFill>
      <a:schemeClr val="bg1"/>
    </a:solidFill>
    <a:ln w="9525" cap="flat" cmpd="sng" algn="ctr">
      <a:noFill/>
      <a:round/>
    </a:ln>
    <a:effectLst/>
  </c:spPr>
  <c:txPr>
    <a:bodyPr/>
    <a:lstStyle/>
    <a:p>
      <a:pPr>
        <a:defRPr sz="1000" b="0" i="0" u="none" strike="noStrike" baseline="0">
          <a:solidFill>
            <a:srgbClr val="000000"/>
          </a:solidFill>
          <a:latin typeface="Times New Roman"/>
          <a:ea typeface="Times New Roman"/>
          <a:cs typeface="Times New Roman"/>
        </a:defRPr>
      </a:pPr>
      <a:endParaRPr lang="lv-LV"/>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1DE149-DBC6-4D36-A8A6-319D48354142}"/>
              </a:ext>
            </a:extLst>
          </p:cNvPr>
          <p:cNvSpPr>
            <a:spLocks noGrp="1"/>
          </p:cNvSpPr>
          <p:nvPr>
            <p:ph type="hdr" sz="quarter"/>
          </p:nvPr>
        </p:nvSpPr>
        <p:spPr>
          <a:xfrm>
            <a:off x="0" y="0"/>
            <a:ext cx="2944813" cy="498475"/>
          </a:xfrm>
          <a:prstGeom prst="rect">
            <a:avLst/>
          </a:prstGeom>
        </p:spPr>
        <p:txBody>
          <a:bodyPr vert="horz" lIns="92759" tIns="46379" rIns="92759" bIns="46379" rtlCol="0"/>
          <a:lstStyle>
            <a:lvl1pPr algn="l">
              <a:defRPr sz="1200"/>
            </a:lvl1pPr>
          </a:lstStyle>
          <a:p>
            <a:pPr>
              <a:defRPr/>
            </a:pPr>
            <a:endParaRPr lang="lv-LV"/>
          </a:p>
        </p:txBody>
      </p:sp>
      <p:sp>
        <p:nvSpPr>
          <p:cNvPr id="3" name="Date Placeholder 2">
            <a:extLst>
              <a:ext uri="{FF2B5EF4-FFF2-40B4-BE49-F238E27FC236}">
                <a16:creationId xmlns:a16="http://schemas.microsoft.com/office/drawing/2014/main" id="{2F89A804-120F-416B-A0B0-E726229A0D49}"/>
              </a:ext>
            </a:extLst>
          </p:cNvPr>
          <p:cNvSpPr>
            <a:spLocks noGrp="1"/>
          </p:cNvSpPr>
          <p:nvPr>
            <p:ph type="dt" sz="quarter" idx="1"/>
          </p:nvPr>
        </p:nvSpPr>
        <p:spPr>
          <a:xfrm>
            <a:off x="3851275" y="0"/>
            <a:ext cx="2944813" cy="498475"/>
          </a:xfrm>
          <a:prstGeom prst="rect">
            <a:avLst/>
          </a:prstGeom>
        </p:spPr>
        <p:txBody>
          <a:bodyPr vert="horz" lIns="92759" tIns="46379" rIns="92759" bIns="46379" rtlCol="0"/>
          <a:lstStyle>
            <a:lvl1pPr algn="r">
              <a:defRPr sz="1200"/>
            </a:lvl1pPr>
          </a:lstStyle>
          <a:p>
            <a:pPr>
              <a:defRPr/>
            </a:pPr>
            <a:fld id="{C74C0E93-F253-413A-82DF-E2618D50E536}" type="datetimeFigureOut">
              <a:rPr lang="lv-LV"/>
              <a:pPr>
                <a:defRPr/>
              </a:pPr>
              <a:t>03.11.2023</a:t>
            </a:fld>
            <a:endParaRPr lang="lv-LV"/>
          </a:p>
        </p:txBody>
      </p:sp>
      <p:sp>
        <p:nvSpPr>
          <p:cNvPr id="4" name="Footer Placeholder 3">
            <a:extLst>
              <a:ext uri="{FF2B5EF4-FFF2-40B4-BE49-F238E27FC236}">
                <a16:creationId xmlns:a16="http://schemas.microsoft.com/office/drawing/2014/main" id="{4D27CCD0-A929-4D74-8FD8-92CE3750E41F}"/>
              </a:ext>
            </a:extLst>
          </p:cNvPr>
          <p:cNvSpPr>
            <a:spLocks noGrp="1"/>
          </p:cNvSpPr>
          <p:nvPr>
            <p:ph type="ftr" sz="quarter" idx="2"/>
          </p:nvPr>
        </p:nvSpPr>
        <p:spPr>
          <a:xfrm>
            <a:off x="0" y="9428163"/>
            <a:ext cx="2944813" cy="498475"/>
          </a:xfrm>
          <a:prstGeom prst="rect">
            <a:avLst/>
          </a:prstGeom>
        </p:spPr>
        <p:txBody>
          <a:bodyPr vert="horz" lIns="92759" tIns="46379" rIns="92759" bIns="46379" rtlCol="0" anchor="b"/>
          <a:lstStyle>
            <a:lvl1pPr algn="l">
              <a:defRPr sz="1200"/>
            </a:lvl1pPr>
          </a:lstStyle>
          <a:p>
            <a:pPr>
              <a:defRPr/>
            </a:pPr>
            <a:endParaRPr lang="lv-LV"/>
          </a:p>
        </p:txBody>
      </p:sp>
      <p:sp>
        <p:nvSpPr>
          <p:cNvPr id="5" name="Slide Number Placeholder 4">
            <a:extLst>
              <a:ext uri="{FF2B5EF4-FFF2-40B4-BE49-F238E27FC236}">
                <a16:creationId xmlns:a16="http://schemas.microsoft.com/office/drawing/2014/main" id="{5A69A05D-C0E1-4C81-93B8-F20947D37469}"/>
              </a:ext>
            </a:extLst>
          </p:cNvPr>
          <p:cNvSpPr>
            <a:spLocks noGrp="1"/>
          </p:cNvSpPr>
          <p:nvPr>
            <p:ph type="sldNum" sz="quarter" idx="3"/>
          </p:nvPr>
        </p:nvSpPr>
        <p:spPr>
          <a:xfrm>
            <a:off x="3851275" y="9428163"/>
            <a:ext cx="2944813" cy="498475"/>
          </a:xfrm>
          <a:prstGeom prst="rect">
            <a:avLst/>
          </a:prstGeom>
        </p:spPr>
        <p:txBody>
          <a:bodyPr vert="horz" lIns="92759" tIns="46379" rIns="92759" bIns="46379" rtlCol="0" anchor="b"/>
          <a:lstStyle>
            <a:lvl1pPr algn="r">
              <a:defRPr sz="1200"/>
            </a:lvl1pPr>
          </a:lstStyle>
          <a:p>
            <a:pPr>
              <a:defRPr/>
            </a:pPr>
            <a:fld id="{A429D968-1DE9-4D5A-B967-33E5D0B14BBE}" type="slidenum">
              <a:rPr lang="lv-LV"/>
              <a:pPr>
                <a:defRPr/>
              </a:pPr>
              <a:t>‹#›</a:t>
            </a:fld>
            <a:endParaRPr lang="lv-LV"/>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4F816A5-21B6-4DCB-9406-3E6A7079183A}"/>
              </a:ext>
            </a:extLst>
          </p:cNvPr>
          <p:cNvSpPr>
            <a:spLocks noGrp="1"/>
          </p:cNvSpPr>
          <p:nvPr>
            <p:ph type="hdr" sz="quarter"/>
          </p:nvPr>
        </p:nvSpPr>
        <p:spPr>
          <a:xfrm>
            <a:off x="0" y="0"/>
            <a:ext cx="2946400" cy="496888"/>
          </a:xfrm>
          <a:prstGeom prst="rect">
            <a:avLst/>
          </a:prstGeom>
        </p:spPr>
        <p:txBody>
          <a:bodyPr vert="horz" lIns="92753" tIns="46376" rIns="92753" bIns="46376" rtlCol="0"/>
          <a:lstStyle>
            <a:lvl1pPr algn="l" defTabSz="953058" eaLnBrk="1" fontAlgn="auto" hangingPunct="1">
              <a:spcBef>
                <a:spcPts val="0"/>
              </a:spcBef>
              <a:spcAft>
                <a:spcPts val="0"/>
              </a:spcAft>
              <a:defRPr sz="1200">
                <a:latin typeface="+mn-lt"/>
                <a:cs typeface="+mn-cs"/>
              </a:defRPr>
            </a:lvl1pPr>
          </a:lstStyle>
          <a:p>
            <a:pPr>
              <a:defRPr/>
            </a:pPr>
            <a:endParaRPr lang="lv-LV"/>
          </a:p>
        </p:txBody>
      </p:sp>
      <p:sp>
        <p:nvSpPr>
          <p:cNvPr id="3" name="Date Placeholder 2">
            <a:extLst>
              <a:ext uri="{FF2B5EF4-FFF2-40B4-BE49-F238E27FC236}">
                <a16:creationId xmlns:a16="http://schemas.microsoft.com/office/drawing/2014/main" id="{8291A19D-FEBF-4627-BE2F-6C8165762DC8}"/>
              </a:ext>
            </a:extLst>
          </p:cNvPr>
          <p:cNvSpPr>
            <a:spLocks noGrp="1"/>
          </p:cNvSpPr>
          <p:nvPr>
            <p:ph type="dt" idx="1"/>
          </p:nvPr>
        </p:nvSpPr>
        <p:spPr>
          <a:xfrm>
            <a:off x="3849688" y="0"/>
            <a:ext cx="2946400" cy="496888"/>
          </a:xfrm>
          <a:prstGeom prst="rect">
            <a:avLst/>
          </a:prstGeom>
        </p:spPr>
        <p:txBody>
          <a:bodyPr vert="horz" lIns="92753" tIns="46376" rIns="92753" bIns="46376" rtlCol="0"/>
          <a:lstStyle>
            <a:lvl1pPr algn="r" defTabSz="953058" eaLnBrk="1" fontAlgn="auto" hangingPunct="1">
              <a:spcBef>
                <a:spcPts val="0"/>
              </a:spcBef>
              <a:spcAft>
                <a:spcPts val="0"/>
              </a:spcAft>
              <a:defRPr sz="1200">
                <a:latin typeface="+mn-lt"/>
                <a:cs typeface="+mn-cs"/>
              </a:defRPr>
            </a:lvl1pPr>
          </a:lstStyle>
          <a:p>
            <a:pPr>
              <a:defRPr/>
            </a:pPr>
            <a:fld id="{B3419B51-F562-4330-8CB8-3C90BD167E5A}" type="datetimeFigureOut">
              <a:rPr lang="lv-LV"/>
              <a:pPr>
                <a:defRPr/>
              </a:pPr>
              <a:t>03.11.2023</a:t>
            </a:fld>
            <a:endParaRPr lang="lv-LV"/>
          </a:p>
        </p:txBody>
      </p:sp>
      <p:sp>
        <p:nvSpPr>
          <p:cNvPr id="4" name="Slide Image Placeholder 3">
            <a:extLst>
              <a:ext uri="{FF2B5EF4-FFF2-40B4-BE49-F238E27FC236}">
                <a16:creationId xmlns:a16="http://schemas.microsoft.com/office/drawing/2014/main" id="{7407661D-9EDA-4D0E-B52B-C8CC1B25C00A}"/>
              </a:ext>
            </a:extLst>
          </p:cNvPr>
          <p:cNvSpPr>
            <a:spLocks noGrp="1" noRot="1" noChangeAspect="1"/>
          </p:cNvSpPr>
          <p:nvPr>
            <p:ph type="sldImg" idx="2"/>
          </p:nvPr>
        </p:nvSpPr>
        <p:spPr>
          <a:xfrm>
            <a:off x="917575" y="746125"/>
            <a:ext cx="4962525" cy="3721100"/>
          </a:xfrm>
          <a:prstGeom prst="rect">
            <a:avLst/>
          </a:prstGeom>
          <a:noFill/>
          <a:ln w="12700">
            <a:solidFill>
              <a:prstClr val="black"/>
            </a:solidFill>
          </a:ln>
        </p:spPr>
        <p:txBody>
          <a:bodyPr vert="horz" lIns="92753" tIns="46376" rIns="92753" bIns="46376" rtlCol="0" anchor="ctr"/>
          <a:lstStyle/>
          <a:p>
            <a:pPr lvl="0"/>
            <a:endParaRPr lang="lv-LV" noProof="0"/>
          </a:p>
        </p:txBody>
      </p:sp>
      <p:sp>
        <p:nvSpPr>
          <p:cNvPr id="5" name="Notes Placeholder 4">
            <a:extLst>
              <a:ext uri="{FF2B5EF4-FFF2-40B4-BE49-F238E27FC236}">
                <a16:creationId xmlns:a16="http://schemas.microsoft.com/office/drawing/2014/main" id="{2F461B79-EF40-44C8-B348-79B9933F3570}"/>
              </a:ext>
            </a:extLst>
          </p:cNvPr>
          <p:cNvSpPr>
            <a:spLocks noGrp="1"/>
          </p:cNvSpPr>
          <p:nvPr>
            <p:ph type="body" sz="quarter" idx="3"/>
          </p:nvPr>
        </p:nvSpPr>
        <p:spPr>
          <a:xfrm>
            <a:off x="679450" y="4716463"/>
            <a:ext cx="5438775" cy="4467225"/>
          </a:xfrm>
          <a:prstGeom prst="rect">
            <a:avLst/>
          </a:prstGeom>
        </p:spPr>
        <p:txBody>
          <a:bodyPr vert="horz" lIns="92753" tIns="46376" rIns="92753" bIns="46376"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lv-LV" noProof="0"/>
          </a:p>
        </p:txBody>
      </p:sp>
      <p:sp>
        <p:nvSpPr>
          <p:cNvPr id="6" name="Footer Placeholder 5">
            <a:extLst>
              <a:ext uri="{FF2B5EF4-FFF2-40B4-BE49-F238E27FC236}">
                <a16:creationId xmlns:a16="http://schemas.microsoft.com/office/drawing/2014/main" id="{1620EDF1-5DD2-4215-A591-3077718E8802}"/>
              </a:ext>
            </a:extLst>
          </p:cNvPr>
          <p:cNvSpPr>
            <a:spLocks noGrp="1"/>
          </p:cNvSpPr>
          <p:nvPr>
            <p:ph type="ftr" sz="quarter" idx="4"/>
          </p:nvPr>
        </p:nvSpPr>
        <p:spPr>
          <a:xfrm>
            <a:off x="0" y="9428163"/>
            <a:ext cx="2946400" cy="496887"/>
          </a:xfrm>
          <a:prstGeom prst="rect">
            <a:avLst/>
          </a:prstGeom>
        </p:spPr>
        <p:txBody>
          <a:bodyPr vert="horz" lIns="92753" tIns="46376" rIns="92753" bIns="46376" rtlCol="0" anchor="b"/>
          <a:lstStyle>
            <a:lvl1pPr algn="l" defTabSz="953058" eaLnBrk="1" fontAlgn="auto" hangingPunct="1">
              <a:spcBef>
                <a:spcPts val="0"/>
              </a:spcBef>
              <a:spcAft>
                <a:spcPts val="0"/>
              </a:spcAft>
              <a:defRPr sz="1200">
                <a:latin typeface="+mn-lt"/>
                <a:cs typeface="+mn-cs"/>
              </a:defRPr>
            </a:lvl1pPr>
          </a:lstStyle>
          <a:p>
            <a:pPr>
              <a:defRPr/>
            </a:pPr>
            <a:endParaRPr lang="lv-LV"/>
          </a:p>
        </p:txBody>
      </p:sp>
      <p:sp>
        <p:nvSpPr>
          <p:cNvPr id="7" name="Slide Number Placeholder 6">
            <a:extLst>
              <a:ext uri="{FF2B5EF4-FFF2-40B4-BE49-F238E27FC236}">
                <a16:creationId xmlns:a16="http://schemas.microsoft.com/office/drawing/2014/main" id="{8CFD8605-367F-421E-8A22-89C1BEC67D8D}"/>
              </a:ext>
            </a:extLst>
          </p:cNvPr>
          <p:cNvSpPr>
            <a:spLocks noGrp="1"/>
          </p:cNvSpPr>
          <p:nvPr>
            <p:ph type="sldNum" sz="quarter" idx="5"/>
          </p:nvPr>
        </p:nvSpPr>
        <p:spPr>
          <a:xfrm>
            <a:off x="3849688" y="9428163"/>
            <a:ext cx="2946400" cy="496887"/>
          </a:xfrm>
          <a:prstGeom prst="rect">
            <a:avLst/>
          </a:prstGeom>
        </p:spPr>
        <p:txBody>
          <a:bodyPr vert="horz" wrap="square" lIns="92753" tIns="46376" rIns="92753" bIns="46376"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E4848BD-6D13-462E-8C05-4DDF3A8E96BC}" type="slidenum">
              <a:rPr lang="lv-LV" altLang="lv-LV"/>
              <a:pPr>
                <a:defRPr/>
              </a:pPr>
              <a:t>‹#›</a:t>
            </a:fld>
            <a:endParaRPr lang="lv-LV" altLang="lv-LV"/>
          </a:p>
        </p:txBody>
      </p:sp>
    </p:spTree>
  </p:cSld>
  <p:clrMap bg1="lt1" tx1="dk1" bg2="lt2" tx2="dk2" accent1="accent1" accent2="accent2" accent3="accent3" accent4="accent4" accent5="accent5" accent6="accent6" hlink="hlink" folHlink="folHlink"/>
  <p:notesStyle>
    <a:lvl1pPr algn="l" defTabSz="938213" rtl="0" eaLnBrk="0" fontAlgn="base" hangingPunct="0">
      <a:spcBef>
        <a:spcPct val="30000"/>
      </a:spcBef>
      <a:spcAft>
        <a:spcPct val="0"/>
      </a:spcAft>
      <a:defRPr sz="1200" kern="1200">
        <a:solidFill>
          <a:schemeClr val="tx1"/>
        </a:solidFill>
        <a:latin typeface="+mn-lt"/>
        <a:ea typeface="+mn-ea"/>
        <a:cs typeface="+mn-cs"/>
      </a:defRPr>
    </a:lvl1pPr>
    <a:lvl2pPr marL="468313" algn="l" defTabSz="938213" rtl="0" eaLnBrk="0" fontAlgn="base" hangingPunct="0">
      <a:spcBef>
        <a:spcPct val="30000"/>
      </a:spcBef>
      <a:spcAft>
        <a:spcPct val="0"/>
      </a:spcAft>
      <a:defRPr sz="1200" kern="1200">
        <a:solidFill>
          <a:schemeClr val="tx1"/>
        </a:solidFill>
        <a:latin typeface="+mn-lt"/>
        <a:ea typeface="+mn-ea"/>
        <a:cs typeface="+mn-cs"/>
      </a:defRPr>
    </a:lvl2pPr>
    <a:lvl3pPr marL="938213" algn="l" defTabSz="938213" rtl="0" eaLnBrk="0" fontAlgn="base" hangingPunct="0">
      <a:spcBef>
        <a:spcPct val="30000"/>
      </a:spcBef>
      <a:spcAft>
        <a:spcPct val="0"/>
      </a:spcAft>
      <a:defRPr sz="1200" kern="1200">
        <a:solidFill>
          <a:schemeClr val="tx1"/>
        </a:solidFill>
        <a:latin typeface="+mn-lt"/>
        <a:ea typeface="+mn-ea"/>
        <a:cs typeface="+mn-cs"/>
      </a:defRPr>
    </a:lvl3pPr>
    <a:lvl4pPr marL="1408113" algn="l" defTabSz="938213" rtl="0" eaLnBrk="0" fontAlgn="base" hangingPunct="0">
      <a:spcBef>
        <a:spcPct val="30000"/>
      </a:spcBef>
      <a:spcAft>
        <a:spcPct val="0"/>
      </a:spcAft>
      <a:defRPr sz="1200" kern="1200">
        <a:solidFill>
          <a:schemeClr val="tx1"/>
        </a:solidFill>
        <a:latin typeface="+mn-lt"/>
        <a:ea typeface="+mn-ea"/>
        <a:cs typeface="+mn-cs"/>
      </a:defRPr>
    </a:lvl4pPr>
    <a:lvl5pPr marL="1878013" algn="l" defTabSz="938213" rtl="0" eaLnBrk="0" fontAlgn="base" hangingPunct="0">
      <a:spcBef>
        <a:spcPct val="30000"/>
      </a:spcBef>
      <a:spcAft>
        <a:spcPct val="0"/>
      </a:spcAft>
      <a:defRPr sz="1200" kern="1200">
        <a:solidFill>
          <a:schemeClr val="tx1"/>
        </a:solidFill>
        <a:latin typeface="+mn-lt"/>
        <a:ea typeface="+mn-ea"/>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93F6B3ED-2691-41B5-918C-29C806618C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9450AEE2-DBEE-4B06-B468-AD454581AB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p:txBody>
      </p:sp>
      <p:sp>
        <p:nvSpPr>
          <p:cNvPr id="15364" name="Slide Number Placeholder 3">
            <a:extLst>
              <a:ext uri="{FF2B5EF4-FFF2-40B4-BE49-F238E27FC236}">
                <a16:creationId xmlns:a16="http://schemas.microsoft.com/office/drawing/2014/main" id="{A2453550-3DAE-489B-B0E0-5A94E1F9910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D02CA31-9A6C-4123-BC1E-8EAADCB5701B}" type="slidenum">
              <a:rPr lang="lv-LV" altLang="lv-LV" smtClean="0"/>
              <a:pPr/>
              <a:t>2</a:t>
            </a:fld>
            <a:endParaRPr lang="lv-LV" altLang="lv-LV"/>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67FBD398-58C7-40C0-A6BD-8F08822F5F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46A6E130-9F7A-4833-9A2E-0BAE82968E9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p:txBody>
      </p:sp>
      <p:sp>
        <p:nvSpPr>
          <p:cNvPr id="38916" name="Slide Number Placeholder 3">
            <a:extLst>
              <a:ext uri="{FF2B5EF4-FFF2-40B4-BE49-F238E27FC236}">
                <a16:creationId xmlns:a16="http://schemas.microsoft.com/office/drawing/2014/main" id="{5DEF761B-91F8-4C19-82FF-70104D2D5E2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DA790C-C6A5-40A2-8D7F-E147CDE15594}" type="slidenum">
              <a:rPr lang="lv-LV" altLang="lv-LV" smtClean="0"/>
              <a:pPr/>
              <a:t>13</a:t>
            </a:fld>
            <a:endParaRPr lang="lv-LV" altLang="lv-LV"/>
          </a:p>
        </p:txBody>
      </p:sp>
    </p:spTree>
    <p:extLst>
      <p:ext uri="{BB962C8B-B14F-4D97-AF65-F5344CB8AC3E}">
        <p14:creationId xmlns:p14="http://schemas.microsoft.com/office/powerpoint/2010/main" val="4104730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9D5888AA-3B58-4634-965F-0C2239F50F7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907A4D70-2131-4548-92C4-51F4224755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p:txBody>
      </p:sp>
      <p:sp>
        <p:nvSpPr>
          <p:cNvPr id="19460" name="Slide Number Placeholder 3">
            <a:extLst>
              <a:ext uri="{FF2B5EF4-FFF2-40B4-BE49-F238E27FC236}">
                <a16:creationId xmlns:a16="http://schemas.microsoft.com/office/drawing/2014/main" id="{D0286414-4599-48AD-A8CC-6511390214D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4CF21DA-4B67-44A9-B2E7-D441841287D9}" type="slidenum">
              <a:rPr lang="lv-LV" altLang="lv-LV" smtClean="0"/>
              <a:pPr/>
              <a:t>18</a:t>
            </a:fld>
            <a:endParaRPr lang="lv-LV" altLang="lv-LV"/>
          </a:p>
        </p:txBody>
      </p:sp>
    </p:spTree>
    <p:extLst>
      <p:ext uri="{BB962C8B-B14F-4D97-AF65-F5344CB8AC3E}">
        <p14:creationId xmlns:p14="http://schemas.microsoft.com/office/powerpoint/2010/main" val="572493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9D5888AA-3B58-4634-965F-0C2239F50F7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907A4D70-2131-4548-92C4-51F4224755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p:txBody>
      </p:sp>
      <p:sp>
        <p:nvSpPr>
          <p:cNvPr id="19460" name="Slide Number Placeholder 3">
            <a:extLst>
              <a:ext uri="{FF2B5EF4-FFF2-40B4-BE49-F238E27FC236}">
                <a16:creationId xmlns:a16="http://schemas.microsoft.com/office/drawing/2014/main" id="{D0286414-4599-48AD-A8CC-6511390214D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4CF21DA-4B67-44A9-B2E7-D441841287D9}" type="slidenum">
              <a:rPr lang="lv-LV" altLang="lv-LV" smtClean="0"/>
              <a:pPr/>
              <a:t>19</a:t>
            </a:fld>
            <a:endParaRPr lang="lv-LV" altLang="lv-LV"/>
          </a:p>
        </p:txBody>
      </p:sp>
    </p:spTree>
    <p:extLst>
      <p:ext uri="{BB962C8B-B14F-4D97-AF65-F5344CB8AC3E}">
        <p14:creationId xmlns:p14="http://schemas.microsoft.com/office/powerpoint/2010/main" val="66002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9D5888AA-3B58-4634-965F-0C2239F50F7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907A4D70-2131-4548-92C4-51F4224755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p:txBody>
      </p:sp>
      <p:sp>
        <p:nvSpPr>
          <p:cNvPr id="19460" name="Slide Number Placeholder 3">
            <a:extLst>
              <a:ext uri="{FF2B5EF4-FFF2-40B4-BE49-F238E27FC236}">
                <a16:creationId xmlns:a16="http://schemas.microsoft.com/office/drawing/2014/main" id="{D0286414-4599-48AD-A8CC-6511390214D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4CF21DA-4B67-44A9-B2E7-D441841287D9}" type="slidenum">
              <a:rPr lang="lv-LV" altLang="lv-LV" smtClean="0"/>
              <a:pPr/>
              <a:t>20</a:t>
            </a:fld>
            <a:endParaRPr lang="lv-LV" altLang="lv-LV"/>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36CDCCD5-9527-4E8D-A898-C697DD1E5A0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6D0E3287-FA63-4DD0-88FE-DA39C64C5C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p:txBody>
      </p:sp>
      <p:sp>
        <p:nvSpPr>
          <p:cNvPr id="33796" name="Slide Number Placeholder 3">
            <a:extLst>
              <a:ext uri="{FF2B5EF4-FFF2-40B4-BE49-F238E27FC236}">
                <a16:creationId xmlns:a16="http://schemas.microsoft.com/office/drawing/2014/main" id="{25E83C0F-AE2E-44D3-A968-C34C2C47DD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4FD97A9-7E4B-45B6-91E5-A2B7544BFA52}" type="slidenum">
              <a:rPr lang="lv-LV" altLang="lv-LV" smtClean="0"/>
              <a:pPr/>
              <a:t>21</a:t>
            </a:fld>
            <a:endParaRPr lang="lv-LV" altLang="lv-LV"/>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93F6B3ED-2691-41B5-918C-29C806618C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9450AEE2-DBEE-4B06-B468-AD454581AB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p:txBody>
      </p:sp>
      <p:sp>
        <p:nvSpPr>
          <p:cNvPr id="15364" name="Slide Number Placeholder 3">
            <a:extLst>
              <a:ext uri="{FF2B5EF4-FFF2-40B4-BE49-F238E27FC236}">
                <a16:creationId xmlns:a16="http://schemas.microsoft.com/office/drawing/2014/main" id="{A2453550-3DAE-489B-B0E0-5A94E1F9910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D02CA31-9A6C-4123-BC1E-8EAADCB5701B}" type="slidenum">
              <a:rPr lang="lv-LV" altLang="lv-LV" smtClean="0"/>
              <a:pPr/>
              <a:t>3</a:t>
            </a:fld>
            <a:endParaRPr lang="lv-LV" altLang="lv-LV"/>
          </a:p>
        </p:txBody>
      </p:sp>
    </p:spTree>
    <p:extLst>
      <p:ext uri="{BB962C8B-B14F-4D97-AF65-F5344CB8AC3E}">
        <p14:creationId xmlns:p14="http://schemas.microsoft.com/office/powerpoint/2010/main" val="4086463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93F6B3ED-2691-41B5-918C-29C806618C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9450AEE2-DBEE-4B06-B468-AD454581AB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p:txBody>
      </p:sp>
      <p:sp>
        <p:nvSpPr>
          <p:cNvPr id="15364" name="Slide Number Placeholder 3">
            <a:extLst>
              <a:ext uri="{FF2B5EF4-FFF2-40B4-BE49-F238E27FC236}">
                <a16:creationId xmlns:a16="http://schemas.microsoft.com/office/drawing/2014/main" id="{A2453550-3DAE-489B-B0E0-5A94E1F9910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D02CA31-9A6C-4123-BC1E-8EAADCB5701B}" type="slidenum">
              <a:rPr lang="lv-LV" altLang="lv-LV" smtClean="0"/>
              <a:pPr/>
              <a:t>4</a:t>
            </a:fld>
            <a:endParaRPr lang="lv-LV" altLang="lv-LV"/>
          </a:p>
        </p:txBody>
      </p:sp>
    </p:spTree>
    <p:extLst>
      <p:ext uri="{BB962C8B-B14F-4D97-AF65-F5344CB8AC3E}">
        <p14:creationId xmlns:p14="http://schemas.microsoft.com/office/powerpoint/2010/main" val="2813352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93F6B3ED-2691-41B5-918C-29C806618C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9450AEE2-DBEE-4B06-B468-AD454581AB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p:txBody>
      </p:sp>
      <p:sp>
        <p:nvSpPr>
          <p:cNvPr id="15364" name="Slide Number Placeholder 3">
            <a:extLst>
              <a:ext uri="{FF2B5EF4-FFF2-40B4-BE49-F238E27FC236}">
                <a16:creationId xmlns:a16="http://schemas.microsoft.com/office/drawing/2014/main" id="{A2453550-3DAE-489B-B0E0-5A94E1F9910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D02CA31-9A6C-4123-BC1E-8EAADCB5701B}" type="slidenum">
              <a:rPr lang="lv-LV" altLang="lv-LV" smtClean="0"/>
              <a:pPr/>
              <a:t>5</a:t>
            </a:fld>
            <a:endParaRPr lang="lv-LV" altLang="lv-LV"/>
          </a:p>
        </p:txBody>
      </p:sp>
    </p:spTree>
    <p:extLst>
      <p:ext uri="{BB962C8B-B14F-4D97-AF65-F5344CB8AC3E}">
        <p14:creationId xmlns:p14="http://schemas.microsoft.com/office/powerpoint/2010/main" val="4120671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93F6B3ED-2691-41B5-918C-29C806618C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9450AEE2-DBEE-4B06-B468-AD454581AB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p:txBody>
      </p:sp>
      <p:sp>
        <p:nvSpPr>
          <p:cNvPr id="15364" name="Slide Number Placeholder 3">
            <a:extLst>
              <a:ext uri="{FF2B5EF4-FFF2-40B4-BE49-F238E27FC236}">
                <a16:creationId xmlns:a16="http://schemas.microsoft.com/office/drawing/2014/main" id="{A2453550-3DAE-489B-B0E0-5A94E1F9910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D02CA31-9A6C-4123-BC1E-8EAADCB5701B}" type="slidenum">
              <a:rPr lang="lv-LV" altLang="lv-LV" smtClean="0"/>
              <a:pPr/>
              <a:t>6</a:t>
            </a:fld>
            <a:endParaRPr lang="lv-LV" altLang="lv-LV"/>
          </a:p>
        </p:txBody>
      </p:sp>
    </p:spTree>
    <p:extLst>
      <p:ext uri="{BB962C8B-B14F-4D97-AF65-F5344CB8AC3E}">
        <p14:creationId xmlns:p14="http://schemas.microsoft.com/office/powerpoint/2010/main" val="1844844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93F6B3ED-2691-41B5-918C-29C806618C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9450AEE2-DBEE-4B06-B468-AD454581AB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p:txBody>
      </p:sp>
      <p:sp>
        <p:nvSpPr>
          <p:cNvPr id="15364" name="Slide Number Placeholder 3">
            <a:extLst>
              <a:ext uri="{FF2B5EF4-FFF2-40B4-BE49-F238E27FC236}">
                <a16:creationId xmlns:a16="http://schemas.microsoft.com/office/drawing/2014/main" id="{A2453550-3DAE-489B-B0E0-5A94E1F9910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D02CA31-9A6C-4123-BC1E-8EAADCB5701B}" type="slidenum">
              <a:rPr lang="lv-LV" altLang="lv-LV" smtClean="0"/>
              <a:pPr/>
              <a:t>7</a:t>
            </a:fld>
            <a:endParaRPr lang="lv-LV" altLang="lv-LV"/>
          </a:p>
        </p:txBody>
      </p:sp>
    </p:spTree>
    <p:extLst>
      <p:ext uri="{BB962C8B-B14F-4D97-AF65-F5344CB8AC3E}">
        <p14:creationId xmlns:p14="http://schemas.microsoft.com/office/powerpoint/2010/main" val="2980313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2A3F4AA4-B41A-4478-A175-E09AFEBCD5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847EEF56-0CA0-40B1-98BB-C4300A0B9A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p:txBody>
      </p:sp>
      <p:sp>
        <p:nvSpPr>
          <p:cNvPr id="43012" name="Slide Number Placeholder 3">
            <a:extLst>
              <a:ext uri="{FF2B5EF4-FFF2-40B4-BE49-F238E27FC236}">
                <a16:creationId xmlns:a16="http://schemas.microsoft.com/office/drawing/2014/main" id="{7A8736E6-0D2E-4EE5-BFD6-E120B45420B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5F21B35-A027-41B6-B1CD-B6260EC3F620}" type="slidenum">
              <a:rPr lang="lv-LV" altLang="lv-LV" smtClean="0"/>
              <a:pPr/>
              <a:t>8</a:t>
            </a:fld>
            <a:endParaRPr lang="lv-LV" altLang="lv-LV"/>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034489FF-A0AA-407B-8B05-3632531CEA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D1596302-5139-4953-819C-73E7BF9ECC5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p:txBody>
      </p:sp>
      <p:sp>
        <p:nvSpPr>
          <p:cNvPr id="17412" name="Slide Number Placeholder 3">
            <a:extLst>
              <a:ext uri="{FF2B5EF4-FFF2-40B4-BE49-F238E27FC236}">
                <a16:creationId xmlns:a16="http://schemas.microsoft.com/office/drawing/2014/main" id="{8EF67267-67D0-4310-8F7F-1BD9B793AD9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DF87490-75B8-4403-97C6-0C998993764C}" type="slidenum">
              <a:rPr lang="lv-LV" altLang="lv-LV" smtClean="0"/>
              <a:pPr/>
              <a:t>9</a:t>
            </a:fld>
            <a:endParaRPr lang="lv-LV" altLang="lv-LV"/>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91C7759C-A3B1-4598-A0EE-CB5C4F4CC1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418BD7A3-DBB2-4142-B625-3C8AB98F7E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p:txBody>
      </p:sp>
      <p:sp>
        <p:nvSpPr>
          <p:cNvPr id="21508" name="Slide Number Placeholder 3">
            <a:extLst>
              <a:ext uri="{FF2B5EF4-FFF2-40B4-BE49-F238E27FC236}">
                <a16:creationId xmlns:a16="http://schemas.microsoft.com/office/drawing/2014/main" id="{20DC9101-E36B-4EA9-AA6B-3C90DB6922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B872414-8181-4F5F-8983-5D803F0FFD3E}" type="slidenum">
              <a:rPr lang="lv-LV" altLang="lv-LV" smtClean="0"/>
              <a:pPr/>
              <a:t>10</a:t>
            </a:fld>
            <a:endParaRPr lang="lv-LV" altLang="lv-LV"/>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A18ADA9B-8B31-4B1B-A789-23F84217AEB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0A8BFFDF-1D8C-433D-8E1E-5ABB9CF5345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4559B4BA-7397-41B6-BA4A-8AFC9E16DEFF}"/>
              </a:ext>
            </a:extLst>
          </p:cNvPr>
          <p:cNvSpPr txBox="1">
            <a:spLocks/>
          </p:cNvSpPr>
          <p:nvPr userDrawn="1"/>
        </p:nvSpPr>
        <p:spPr>
          <a:xfrm>
            <a:off x="685800" y="4724400"/>
            <a:ext cx="77724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685800" y="3505200"/>
            <a:ext cx="77724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2480364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B02FC2FF-BE02-4D94-A366-871FF239F0F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a16="http://schemas.microsoft.com/office/drawing/2014/main" id="{A2CB2AE4-B110-48D6-9846-1B4930C468A2}"/>
              </a:ext>
            </a:extLst>
          </p:cNvPr>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48549295-570A-4D0C-8D3E-625F6BB5181A}" type="slidenum">
              <a:rPr lang="en-US" altLang="lv-LV"/>
              <a:pPr>
                <a:defRPr/>
              </a:pPr>
              <a:t>‹#›</a:t>
            </a:fld>
            <a:endParaRPr lang="en-US" altLang="lv-LV"/>
          </a:p>
        </p:txBody>
      </p:sp>
    </p:spTree>
    <p:extLst>
      <p:ext uri="{BB962C8B-B14F-4D97-AF65-F5344CB8AC3E}">
        <p14:creationId xmlns:p14="http://schemas.microsoft.com/office/powerpoint/2010/main" val="1739492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10AE77AC-0C41-45ED-845D-A340A606CDC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657600"/>
            <a:ext cx="6096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2590800" y="381000"/>
            <a:ext cx="6096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Click to edit Master text styles</a:t>
            </a:r>
          </a:p>
        </p:txBody>
      </p:sp>
      <p:sp>
        <p:nvSpPr>
          <p:cNvPr id="10"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a16="http://schemas.microsoft.com/office/drawing/2014/main" id="{81385F73-D93B-4D7E-8CF9-ED1F66FEF54B}"/>
              </a:ext>
            </a:extLst>
          </p:cNvPr>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830AAA2A-6E1C-49FD-BEB3-7E92343E82A9}" type="slidenum">
              <a:rPr lang="en-US" altLang="lv-LV"/>
              <a:pPr>
                <a:defRPr/>
              </a:pPr>
              <a:t>‹#›</a:t>
            </a:fld>
            <a:endParaRPr lang="en-US" altLang="lv-LV"/>
          </a:p>
        </p:txBody>
      </p:sp>
    </p:spTree>
    <p:extLst>
      <p:ext uri="{BB962C8B-B14F-4D97-AF65-F5344CB8AC3E}">
        <p14:creationId xmlns:p14="http://schemas.microsoft.com/office/powerpoint/2010/main" val="316669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D7E94CB-E9B8-4FFD-B1D9-3EE9483248C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2590800" y="1752600"/>
            <a:ext cx="28956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715000" y="1752600"/>
            <a:ext cx="29718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a:extLst>
              <a:ext uri="{FF2B5EF4-FFF2-40B4-BE49-F238E27FC236}">
                <a16:creationId xmlns:a16="http://schemas.microsoft.com/office/drawing/2014/main" id="{24AC8486-2C6E-4060-B5E4-18F3893690D2}"/>
              </a:ext>
            </a:extLst>
          </p:cNvPr>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04B6ED29-4716-4D18-BCAA-2503C8CA31C8}" type="slidenum">
              <a:rPr lang="en-US" altLang="lv-LV"/>
              <a:pPr>
                <a:defRPr/>
              </a:pPr>
              <a:t>‹#›</a:t>
            </a:fld>
            <a:endParaRPr lang="en-US" altLang="lv-LV"/>
          </a:p>
        </p:txBody>
      </p:sp>
    </p:spTree>
    <p:extLst>
      <p:ext uri="{BB962C8B-B14F-4D97-AF65-F5344CB8AC3E}">
        <p14:creationId xmlns:p14="http://schemas.microsoft.com/office/powerpoint/2010/main" val="1416673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6">
            <a:extLst>
              <a:ext uri="{FF2B5EF4-FFF2-40B4-BE49-F238E27FC236}">
                <a16:creationId xmlns:a16="http://schemas.microsoft.com/office/drawing/2014/main" id="{3E02CF7B-27A2-487D-8F36-F1FB8A75D99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5" name="Content Placeholder 2"/>
          <p:cNvSpPr>
            <a:spLocks noGrp="1"/>
          </p:cNvSpPr>
          <p:nvPr>
            <p:ph sz="half" idx="1"/>
          </p:nvPr>
        </p:nvSpPr>
        <p:spPr>
          <a:xfrm>
            <a:off x="2590800" y="2386940"/>
            <a:ext cx="28956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half" idx="2"/>
          </p:nvPr>
        </p:nvSpPr>
        <p:spPr>
          <a:xfrm>
            <a:off x="5715000" y="2386940"/>
            <a:ext cx="29718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21"/>
          <p:cNvSpPr>
            <a:spLocks noGrp="1"/>
          </p:cNvSpPr>
          <p:nvPr>
            <p:ph type="body" sz="quarter" idx="16"/>
          </p:nvPr>
        </p:nvSpPr>
        <p:spPr>
          <a:xfrm>
            <a:off x="2590800" y="1852613"/>
            <a:ext cx="28956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3" name="Text Placeholder 21"/>
          <p:cNvSpPr>
            <a:spLocks noGrp="1"/>
          </p:cNvSpPr>
          <p:nvPr>
            <p:ph type="body" sz="quarter" idx="17"/>
          </p:nvPr>
        </p:nvSpPr>
        <p:spPr>
          <a:xfrm>
            <a:off x="5715000" y="1851953"/>
            <a:ext cx="2971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Slide Number Placeholder 22">
            <a:extLst>
              <a:ext uri="{FF2B5EF4-FFF2-40B4-BE49-F238E27FC236}">
                <a16:creationId xmlns:a16="http://schemas.microsoft.com/office/drawing/2014/main" id="{36CD9DEC-B37A-4A77-96CF-27681782CC14}"/>
              </a:ext>
            </a:extLst>
          </p:cNvPr>
          <p:cNvSpPr>
            <a:spLocks noGrp="1"/>
          </p:cNvSpPr>
          <p:nvPr>
            <p:ph type="sldNum" sz="quarter" idx="18"/>
          </p:nvPr>
        </p:nvSpPr>
        <p:spPr>
          <a:xfrm>
            <a:off x="8534400" y="6324600"/>
            <a:ext cx="304800" cy="304800"/>
          </a:xfrm>
        </p:spPr>
        <p:txBody>
          <a:bodyPr/>
          <a:lstStyle>
            <a:lvl1pPr>
              <a:defRPr sz="1000">
                <a:latin typeface="Verdana" panose="020B0604030504040204" pitchFamily="34" charset="0"/>
              </a:defRPr>
            </a:lvl1pPr>
          </a:lstStyle>
          <a:p>
            <a:pPr>
              <a:defRPr/>
            </a:pPr>
            <a:fld id="{624A2A65-CF8E-4DBD-8E1F-2D42BB38988A}" type="slidenum">
              <a:rPr lang="en-US" altLang="lv-LV"/>
              <a:pPr>
                <a:defRPr/>
              </a:pPr>
              <a:t>‹#›</a:t>
            </a:fld>
            <a:endParaRPr lang="en-US" altLang="lv-LV"/>
          </a:p>
        </p:txBody>
      </p:sp>
    </p:spTree>
    <p:extLst>
      <p:ext uri="{BB962C8B-B14F-4D97-AF65-F5344CB8AC3E}">
        <p14:creationId xmlns:p14="http://schemas.microsoft.com/office/powerpoint/2010/main" val="1947246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7B254C26-F73C-411D-965F-DF46023D0A4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a:extLst>
              <a:ext uri="{FF2B5EF4-FFF2-40B4-BE49-F238E27FC236}">
                <a16:creationId xmlns:a16="http://schemas.microsoft.com/office/drawing/2014/main" id="{AB8EDD9C-9A9B-428C-823E-44ECD58ABEC1}"/>
              </a:ext>
            </a:extLst>
          </p:cNvPr>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D489F046-99E5-4008-8EC4-E0EED5809307}" type="slidenum">
              <a:rPr lang="en-US" altLang="lv-LV"/>
              <a:pPr>
                <a:defRPr/>
              </a:pPr>
              <a:t>‹#›</a:t>
            </a:fld>
            <a:endParaRPr lang="en-US" altLang="lv-LV"/>
          </a:p>
        </p:txBody>
      </p:sp>
    </p:spTree>
    <p:extLst>
      <p:ext uri="{BB962C8B-B14F-4D97-AF65-F5344CB8AC3E}">
        <p14:creationId xmlns:p14="http://schemas.microsoft.com/office/powerpoint/2010/main" val="649843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5F7EBE7E-B0D9-42D8-A35C-D1D28D00B9C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a:extLst>
              <a:ext uri="{FF2B5EF4-FFF2-40B4-BE49-F238E27FC236}">
                <a16:creationId xmlns:a16="http://schemas.microsoft.com/office/drawing/2014/main" id="{D958384B-34DE-4E4B-8067-326C2B25F0CB}"/>
              </a:ext>
            </a:extLst>
          </p:cNvPr>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A59D68A4-7DB3-473B-97C4-92A1A62DD901}" type="slidenum">
              <a:rPr lang="en-US" altLang="lv-LV"/>
              <a:pPr>
                <a:defRPr/>
              </a:pPr>
              <a:t>‹#›</a:t>
            </a:fld>
            <a:endParaRPr lang="en-US" altLang="lv-LV"/>
          </a:p>
        </p:txBody>
      </p:sp>
    </p:spTree>
    <p:extLst>
      <p:ext uri="{BB962C8B-B14F-4D97-AF65-F5344CB8AC3E}">
        <p14:creationId xmlns:p14="http://schemas.microsoft.com/office/powerpoint/2010/main" val="804950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B2AB2AF-F1D4-4CD1-8246-E14463FB5D8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272975"/>
            <a:ext cx="2751026"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569527" y="273054"/>
            <a:ext cx="3269672"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90800" y="1435119"/>
            <a:ext cx="2751026"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a:extLst>
              <a:ext uri="{FF2B5EF4-FFF2-40B4-BE49-F238E27FC236}">
                <a16:creationId xmlns:a16="http://schemas.microsoft.com/office/drawing/2014/main" id="{EB3A2E98-D07C-4C5E-8D51-39179091EF77}"/>
              </a:ext>
            </a:extLst>
          </p:cNvPr>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7A38B99B-A890-41C6-AEAA-0A6FABE547EC}" type="slidenum">
              <a:rPr lang="en-US" altLang="lv-LV"/>
              <a:pPr>
                <a:defRPr/>
              </a:pPr>
              <a:t>‹#›</a:t>
            </a:fld>
            <a:endParaRPr lang="en-US" altLang="lv-LV"/>
          </a:p>
        </p:txBody>
      </p:sp>
    </p:spTree>
    <p:extLst>
      <p:ext uri="{BB962C8B-B14F-4D97-AF65-F5344CB8AC3E}">
        <p14:creationId xmlns:p14="http://schemas.microsoft.com/office/powerpoint/2010/main" val="1253552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1581F8BB-E5B6-4015-BA15-64EB5FB172B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a:extLst>
              <a:ext uri="{FF2B5EF4-FFF2-40B4-BE49-F238E27FC236}">
                <a16:creationId xmlns:a16="http://schemas.microsoft.com/office/drawing/2014/main" id="{663762A7-D346-4C3E-BB93-B62FAFCA7A7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3047158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0B48EAB-4956-4739-B559-80C7D4F63432}"/>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a:t>Click to edit Master title style</a:t>
            </a:r>
          </a:p>
        </p:txBody>
      </p:sp>
      <p:sp>
        <p:nvSpPr>
          <p:cNvPr id="1027" name="Text Placeholder 2">
            <a:extLst>
              <a:ext uri="{FF2B5EF4-FFF2-40B4-BE49-F238E27FC236}">
                <a16:creationId xmlns:a16="http://schemas.microsoft.com/office/drawing/2014/main" id="{366A8C10-9FCC-41BB-A4ED-5A85D772A415}"/>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a:t>Click to 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p>
        </p:txBody>
      </p:sp>
      <p:sp>
        <p:nvSpPr>
          <p:cNvPr id="4" name="Date Placeholder 3">
            <a:extLst>
              <a:ext uri="{FF2B5EF4-FFF2-40B4-BE49-F238E27FC236}">
                <a16:creationId xmlns:a16="http://schemas.microsoft.com/office/drawing/2014/main" id="{4A07A049-D122-4FBE-8946-9D79E19480ED}"/>
              </a:ext>
            </a:extLst>
          </p:cNvPr>
          <p:cNvSpPr>
            <a:spLocks noGrp="1"/>
          </p:cNvSpPr>
          <p:nvPr>
            <p:ph type="dt" sz="half" idx="2"/>
          </p:nvPr>
        </p:nvSpPr>
        <p:spPr>
          <a:xfrm>
            <a:off x="457200" y="6356350"/>
            <a:ext cx="2133600" cy="365125"/>
          </a:xfrm>
          <a:prstGeom prst="rect">
            <a:avLst/>
          </a:prstGeom>
        </p:spPr>
        <p:txBody>
          <a:bodyPr vert="horz" lIns="93957" tIns="46979" rIns="93957" bIns="46979" rtlCol="0" anchor="ctr"/>
          <a:lstStyle>
            <a:lvl1pPr algn="l" defTabSz="939575"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5" name="Footer Placeholder 4">
            <a:extLst>
              <a:ext uri="{FF2B5EF4-FFF2-40B4-BE49-F238E27FC236}">
                <a16:creationId xmlns:a16="http://schemas.microsoft.com/office/drawing/2014/main" id="{C6F796BE-FC5D-4FF1-90D4-DB76C0E4D325}"/>
              </a:ext>
            </a:extLst>
          </p:cNvPr>
          <p:cNvSpPr>
            <a:spLocks noGrp="1"/>
          </p:cNvSpPr>
          <p:nvPr>
            <p:ph type="ftr" sz="quarter" idx="3"/>
          </p:nvPr>
        </p:nvSpPr>
        <p:spPr>
          <a:xfrm>
            <a:off x="3124200" y="6356350"/>
            <a:ext cx="2895600" cy="365125"/>
          </a:xfrm>
          <a:prstGeom prst="rect">
            <a:avLst/>
          </a:prstGeom>
        </p:spPr>
        <p:txBody>
          <a:bodyPr vert="horz" lIns="93957" tIns="46979" rIns="93957" bIns="46979" rtlCol="0" anchor="ctr"/>
          <a:lstStyle>
            <a:lvl1pPr algn="ctr" defTabSz="939575"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189EA32B-5C1C-467B-AB38-E063113D6492}"/>
              </a:ext>
            </a:extLst>
          </p:cNvPr>
          <p:cNvSpPr>
            <a:spLocks noGrp="1"/>
          </p:cNvSpPr>
          <p:nvPr>
            <p:ph type="sldNum" sz="quarter" idx="4"/>
          </p:nvPr>
        </p:nvSpPr>
        <p:spPr>
          <a:xfrm>
            <a:off x="6553200" y="6356350"/>
            <a:ext cx="2133600" cy="365125"/>
          </a:xfrm>
          <a:prstGeom prst="rect">
            <a:avLst/>
          </a:prstGeom>
        </p:spPr>
        <p:txBody>
          <a:bodyPr vert="horz" wrap="square" lIns="93957" tIns="46979" rIns="93957" bIns="46979" numCol="1" anchor="ctr" anchorCtr="0" compatLnSpc="1">
            <a:prstTxWarp prst="textNoShape">
              <a:avLst/>
            </a:prstTxWarp>
          </a:bodyPr>
          <a:lstStyle>
            <a:lvl1pPr algn="r" eaLnBrk="1" hangingPunct="1">
              <a:defRPr sz="1200">
                <a:solidFill>
                  <a:srgbClr val="898989"/>
                </a:solidFill>
              </a:defRPr>
            </a:lvl1pPr>
          </a:lstStyle>
          <a:p>
            <a:pPr>
              <a:defRPr/>
            </a:pPr>
            <a:fld id="{D8B5DB12-658A-493C-B7B6-B3B8C5C87BB6}" type="slidenum">
              <a:rPr lang="en-US" altLang="lv-LV"/>
              <a:pPr>
                <a:defRPr/>
              </a:pPr>
              <a:t>‹#›</a:t>
            </a:fld>
            <a:endParaRPr lang="en-US" altLang="lv-LV"/>
          </a:p>
        </p:txBody>
      </p:sp>
    </p:spTree>
  </p:cSld>
  <p:clrMap bg1="lt1" tx1="dk1" bg2="lt2" tx2="dk2" accent1="accent1" accent2="accent2" accent3="accent3" accent4="accent4" accent5="accent5" accent6="accent6" hlink="hlink" folHlink="folHlink"/>
  <p:sldLayoutIdLst>
    <p:sldLayoutId id="2147485306" r:id="rId1"/>
    <p:sldLayoutId id="2147485307" r:id="rId2"/>
    <p:sldLayoutId id="2147485308" r:id="rId3"/>
    <p:sldLayoutId id="2147485309" r:id="rId4"/>
    <p:sldLayoutId id="2147485310" r:id="rId5"/>
    <p:sldLayoutId id="2147485311" r:id="rId6"/>
    <p:sldLayoutId id="2147485312" r:id="rId7"/>
    <p:sldLayoutId id="2147485313" r:id="rId8"/>
    <p:sldLayoutId id="2147485314" r:id="rId9"/>
  </p:sldLayoutIdLst>
  <p:hf hdr="0" ftr="0" dt="0"/>
  <p:txStyles>
    <p:titleStyle>
      <a:lvl1pPr algn="ctr" defTabSz="938213" rtl="0" eaLnBrk="0" fontAlgn="base" hangingPunct="0">
        <a:spcBef>
          <a:spcPct val="0"/>
        </a:spcBef>
        <a:spcAft>
          <a:spcPct val="0"/>
        </a:spcAft>
        <a:defRPr sz="4500" kern="1200">
          <a:solidFill>
            <a:schemeClr val="tx1"/>
          </a:solidFill>
          <a:latin typeface="+mj-lt"/>
          <a:ea typeface="+mj-ea"/>
          <a:cs typeface="+mj-cs"/>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0" fontAlgn="base" hangingPunct="0">
        <a:spcBef>
          <a:spcPct val="20000"/>
        </a:spcBef>
        <a:spcAft>
          <a:spcPct val="0"/>
        </a:spcAft>
        <a:buFont typeface="Arial" panose="020B0604020202020204" pitchFamily="34" charset="0"/>
        <a:buChar char="•"/>
        <a:defRPr sz="3300" kern="1200">
          <a:solidFill>
            <a:schemeClr val="tx1"/>
          </a:solidFill>
          <a:latin typeface="+mn-lt"/>
          <a:ea typeface="+mn-ea"/>
          <a:cs typeface="+mn-cs"/>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78F45BDA-8F1C-415F-B850-AAA27D37C6AB}"/>
              </a:ext>
            </a:extLst>
          </p:cNvPr>
          <p:cNvSpPr>
            <a:spLocks noGrp="1"/>
          </p:cNvSpPr>
          <p:nvPr>
            <p:ph type="title"/>
          </p:nvPr>
        </p:nvSpPr>
        <p:spPr>
          <a:xfrm>
            <a:off x="858838" y="3241675"/>
            <a:ext cx="7327900" cy="754063"/>
          </a:xfrm>
        </p:spPr>
        <p:txBody>
          <a:bodyPr>
            <a:normAutofit fontScale="90000"/>
          </a:bodyPr>
          <a:lstStyle/>
          <a:p>
            <a:pPr>
              <a:defRPr/>
            </a:pPr>
            <a:r>
              <a:rPr lang="lv-LV" altLang="lv-LV" sz="2000" dirty="0">
                <a:solidFill>
                  <a:srgbClr val="04046C"/>
                </a:solidFill>
                <a:latin typeface="Times New Roman" panose="02020603050405020304" pitchFamily="18" charset="0"/>
                <a:cs typeface="Times New Roman" panose="02020603050405020304" pitchFamily="18" charset="0"/>
              </a:rPr>
              <a:t>IEKŠLIETU MINISTRIJAS 2024. -2026. GADA BUDŽETS</a:t>
            </a:r>
            <a:br>
              <a:rPr lang="lv-LV" altLang="lv-LV" sz="2000" dirty="0">
                <a:solidFill>
                  <a:srgbClr val="04046C"/>
                </a:solidFill>
                <a:latin typeface="Times New Roman" panose="02020603050405020304" pitchFamily="18" charset="0"/>
                <a:cs typeface="Times New Roman" panose="02020603050405020304" pitchFamily="18" charset="0"/>
              </a:rPr>
            </a:br>
            <a:br>
              <a:rPr lang="lv-LV" altLang="lv-LV" sz="2000" dirty="0">
                <a:solidFill>
                  <a:srgbClr val="04046C"/>
                </a:solidFill>
                <a:latin typeface="Times New Roman" panose="02020603050405020304" pitchFamily="18" charset="0"/>
                <a:cs typeface="Times New Roman" panose="02020603050405020304" pitchFamily="18" charset="0"/>
              </a:rPr>
            </a:br>
            <a:br>
              <a:rPr lang="lv-LV" altLang="lv-LV" sz="2000" dirty="0">
                <a:solidFill>
                  <a:srgbClr val="04046C"/>
                </a:solidFill>
                <a:latin typeface="Times New Roman" panose="02020603050405020304" pitchFamily="18" charset="0"/>
                <a:cs typeface="Times New Roman" panose="02020603050405020304" pitchFamily="18" charset="0"/>
              </a:rPr>
            </a:br>
            <a:br>
              <a:rPr lang="lv-LV" altLang="lv-LV" sz="2000" dirty="0">
                <a:solidFill>
                  <a:srgbClr val="04046C"/>
                </a:solidFill>
                <a:latin typeface="Times New Roman" panose="02020603050405020304" pitchFamily="18" charset="0"/>
                <a:cs typeface="Times New Roman" panose="02020603050405020304" pitchFamily="18" charset="0"/>
              </a:rPr>
            </a:br>
            <a:br>
              <a:rPr lang="lv-LV" altLang="lv-LV" sz="2000" dirty="0">
                <a:solidFill>
                  <a:srgbClr val="04046C"/>
                </a:solidFill>
                <a:latin typeface="Times New Roman" panose="02020603050405020304" pitchFamily="18" charset="0"/>
                <a:cs typeface="Times New Roman" panose="02020603050405020304" pitchFamily="18" charset="0"/>
              </a:rPr>
            </a:br>
            <a:br>
              <a:rPr lang="lv-LV" altLang="lv-LV" sz="2000" dirty="0">
                <a:solidFill>
                  <a:srgbClr val="04046C"/>
                </a:solidFill>
                <a:latin typeface="Times New Roman" panose="02020603050405020304" pitchFamily="18" charset="0"/>
                <a:cs typeface="Times New Roman" panose="02020603050405020304" pitchFamily="18" charset="0"/>
              </a:rPr>
            </a:br>
            <a:br>
              <a:rPr lang="lv-LV" altLang="lv-LV" sz="2000" dirty="0">
                <a:solidFill>
                  <a:srgbClr val="04046C"/>
                </a:solidFill>
                <a:latin typeface="Times New Roman" panose="02020603050405020304" pitchFamily="18" charset="0"/>
                <a:cs typeface="Times New Roman" panose="02020603050405020304" pitchFamily="18" charset="0"/>
              </a:rPr>
            </a:br>
            <a:br>
              <a:rPr lang="lv-LV" altLang="lv-LV" sz="2000" dirty="0">
                <a:solidFill>
                  <a:srgbClr val="04046C"/>
                </a:solidFill>
                <a:latin typeface="Times New Roman" panose="02020603050405020304" pitchFamily="18" charset="0"/>
                <a:cs typeface="Times New Roman" panose="02020603050405020304" pitchFamily="18" charset="0"/>
              </a:rPr>
            </a:br>
            <a:br>
              <a:rPr lang="lv-LV" altLang="lv-LV" sz="2000" dirty="0">
                <a:solidFill>
                  <a:srgbClr val="04046C"/>
                </a:solidFill>
                <a:latin typeface="Times New Roman" panose="02020603050405020304" pitchFamily="18" charset="0"/>
                <a:cs typeface="Times New Roman" panose="02020603050405020304" pitchFamily="18" charset="0"/>
              </a:rPr>
            </a:br>
            <a:br>
              <a:rPr lang="lv-LV" altLang="lv-LV" sz="2000" dirty="0">
                <a:solidFill>
                  <a:srgbClr val="04046C"/>
                </a:solidFill>
                <a:latin typeface="Times New Roman" panose="02020603050405020304" pitchFamily="18" charset="0"/>
                <a:cs typeface="Times New Roman" panose="02020603050405020304" pitchFamily="18" charset="0"/>
              </a:rPr>
            </a:br>
            <a:br>
              <a:rPr lang="lv-LV" altLang="lv-LV" sz="2000" dirty="0">
                <a:solidFill>
                  <a:srgbClr val="04046C"/>
                </a:solidFill>
                <a:latin typeface="Times New Roman" panose="02020603050405020304" pitchFamily="18" charset="0"/>
                <a:cs typeface="Times New Roman" panose="02020603050405020304" pitchFamily="18" charset="0"/>
              </a:rPr>
            </a:br>
            <a:endParaRPr lang="lv-LV" altLang="lv-LV" sz="2000" dirty="0">
              <a:solidFill>
                <a:srgbClr val="04046C"/>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plosion: 14 Points 4">
            <a:extLst>
              <a:ext uri="{FF2B5EF4-FFF2-40B4-BE49-F238E27FC236}">
                <a16:creationId xmlns:a16="http://schemas.microsoft.com/office/drawing/2014/main" id="{FA6348AD-7B29-4286-A3E4-12C80FBF9223}"/>
              </a:ext>
            </a:extLst>
          </p:cNvPr>
          <p:cNvSpPr/>
          <p:nvPr/>
        </p:nvSpPr>
        <p:spPr>
          <a:xfrm>
            <a:off x="1467125" y="434460"/>
            <a:ext cx="2893859" cy="959016"/>
          </a:xfrm>
          <a:prstGeom prst="irregularSeal2">
            <a:avLst/>
          </a:prstGeom>
          <a:solidFill>
            <a:schemeClr val="accent1">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lv-LV" b="1" i="1" dirty="0">
                <a:solidFill>
                  <a:srgbClr val="00B050"/>
                </a:solidFill>
                <a:latin typeface="Times New Roman" panose="02020603050405020304" pitchFamily="18" charset="0"/>
                <a:cs typeface="Times New Roman" panose="02020603050405020304" pitchFamily="18" charset="0"/>
              </a:rPr>
              <a:t>piešķirts</a:t>
            </a:r>
          </a:p>
        </p:txBody>
      </p:sp>
      <p:sp>
        <p:nvSpPr>
          <p:cNvPr id="20482" name="Title 1">
            <a:extLst>
              <a:ext uri="{FF2B5EF4-FFF2-40B4-BE49-F238E27FC236}">
                <a16:creationId xmlns:a16="http://schemas.microsoft.com/office/drawing/2014/main" id="{01BBCF01-C2DC-4F79-8394-750479DB624E}"/>
              </a:ext>
            </a:extLst>
          </p:cNvPr>
          <p:cNvSpPr txBox="1">
            <a:spLocks/>
          </p:cNvSpPr>
          <p:nvPr/>
        </p:nvSpPr>
        <p:spPr bwMode="auto">
          <a:xfrm>
            <a:off x="1657717" y="291851"/>
            <a:ext cx="723741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57" tIns="46979" rIns="93957" bIns="46979"/>
          <a:lstStyle>
            <a:lvl1pPr>
              <a:spcBef>
                <a:spcPct val="20000"/>
              </a:spcBef>
              <a:buFont typeface="Arial" panose="020B0604020202020204" pitchFamily="34" charset="0"/>
              <a:buChar char="•"/>
              <a:defRPr sz="3300">
                <a:solidFill>
                  <a:schemeClr val="tx1"/>
                </a:solidFill>
                <a:latin typeface="Times New Roman" panose="02020603050405020304" pitchFamily="18" charset="0"/>
              </a:defRPr>
            </a:lvl1pPr>
            <a:lvl2pPr marL="762000" indent="-292100">
              <a:spcBef>
                <a:spcPct val="20000"/>
              </a:spcBef>
              <a:buFont typeface="Arial" panose="020B0604020202020204" pitchFamily="34" charset="0"/>
              <a:buChar char="–"/>
              <a:defRPr sz="2900">
                <a:solidFill>
                  <a:schemeClr val="tx1"/>
                </a:solidFill>
                <a:latin typeface="Times New Roman" panose="02020603050405020304" pitchFamily="18" charset="0"/>
              </a:defRPr>
            </a:lvl2pPr>
            <a:lvl3pPr marL="1173163" indent="-233363">
              <a:spcBef>
                <a:spcPct val="20000"/>
              </a:spcBef>
              <a:buFont typeface="Arial" panose="020B0604020202020204" pitchFamily="34" charset="0"/>
              <a:buChar char="•"/>
              <a:defRPr sz="2500">
                <a:solidFill>
                  <a:schemeClr val="tx1"/>
                </a:solidFill>
                <a:latin typeface="Times New Roman" panose="02020603050405020304" pitchFamily="18" charset="0"/>
              </a:defRPr>
            </a:lvl3pPr>
            <a:lvl4pPr marL="1643063" indent="-233363">
              <a:spcBef>
                <a:spcPct val="20000"/>
              </a:spcBef>
              <a:buFont typeface="Arial" panose="020B0604020202020204" pitchFamily="34" charset="0"/>
              <a:buChar char="–"/>
              <a:defRPr sz="1900">
                <a:solidFill>
                  <a:schemeClr val="tx1"/>
                </a:solidFill>
                <a:latin typeface="Times New Roman" panose="02020603050405020304" pitchFamily="18" charset="0"/>
              </a:defRPr>
            </a:lvl4pPr>
            <a:lvl5pPr marL="2112963" indent="-233363">
              <a:spcBef>
                <a:spcPct val="20000"/>
              </a:spcBef>
              <a:buFont typeface="Arial" panose="020B0604020202020204" pitchFamily="34" charset="0"/>
              <a:buChar char="»"/>
              <a:defRPr sz="1900">
                <a:solidFill>
                  <a:schemeClr val="tx1"/>
                </a:solidFill>
                <a:latin typeface="Times New Roman" panose="02020603050405020304" pitchFamily="18" charset="0"/>
              </a:defRPr>
            </a:lvl5pPr>
            <a:lvl6pPr marL="25701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6pPr>
            <a:lvl7pPr marL="30273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7pPr>
            <a:lvl8pPr marL="34845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8pPr>
            <a:lvl9pPr marL="39417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9pPr>
          </a:lstStyle>
          <a:p>
            <a:pPr algn="ctr">
              <a:spcBef>
                <a:spcPct val="0"/>
              </a:spcBef>
              <a:buFontTx/>
              <a:buNone/>
            </a:pPr>
            <a:r>
              <a:rPr lang="lv-LV" altLang="lv-LV" sz="1400" b="1" dirty="0">
                <a:solidFill>
                  <a:srgbClr val="04046C"/>
                </a:solidFill>
                <a:ea typeface="Verdana" panose="020B0604030504040204" pitchFamily="34" charset="0"/>
                <a:cs typeface="Times New Roman" panose="02020603050405020304" pitchFamily="18" charset="0"/>
              </a:rPr>
              <a:t>IEKŠLIETU MINISTRIJAS 2024. -2026.GADA ATBALSTĪTIE PASĀKUMI KOPĀ* </a:t>
            </a:r>
            <a:endParaRPr lang="lv-LV" altLang="lv-LV" sz="1400" b="1" dirty="0">
              <a:solidFill>
                <a:srgbClr val="04046C"/>
              </a:solidFill>
              <a:ea typeface="Verdana" panose="020B0604030504040204" pitchFamily="34" charset="0"/>
              <a:cs typeface="Verdana" panose="020B0604030504040204" pitchFamily="34" charset="0"/>
            </a:endParaRPr>
          </a:p>
        </p:txBody>
      </p:sp>
      <p:graphicFrame>
        <p:nvGraphicFramePr>
          <p:cNvPr id="2" name="Table 1">
            <a:extLst>
              <a:ext uri="{FF2B5EF4-FFF2-40B4-BE49-F238E27FC236}">
                <a16:creationId xmlns:a16="http://schemas.microsoft.com/office/drawing/2014/main" id="{B26050E6-390C-455E-9CCA-60DB4DE71744}"/>
              </a:ext>
            </a:extLst>
          </p:cNvPr>
          <p:cNvGraphicFramePr>
            <a:graphicFrameLocks noGrp="1"/>
          </p:cNvGraphicFramePr>
          <p:nvPr>
            <p:extLst>
              <p:ext uri="{D42A27DB-BD31-4B8C-83A1-F6EECF244321}">
                <p14:modId xmlns:p14="http://schemas.microsoft.com/office/powerpoint/2010/main" val="1140655886"/>
              </p:ext>
            </p:extLst>
          </p:nvPr>
        </p:nvGraphicFramePr>
        <p:xfrm>
          <a:off x="302419" y="1348488"/>
          <a:ext cx="8724350" cy="4765140"/>
        </p:xfrm>
        <a:graphic>
          <a:graphicData uri="http://schemas.openxmlformats.org/drawingml/2006/table">
            <a:tbl>
              <a:tblPr/>
              <a:tblGrid>
                <a:gridCol w="433033">
                  <a:extLst>
                    <a:ext uri="{9D8B030D-6E8A-4147-A177-3AD203B41FA5}">
                      <a16:colId xmlns:a16="http://schemas.microsoft.com/office/drawing/2014/main" val="1770905917"/>
                    </a:ext>
                  </a:extLst>
                </a:gridCol>
                <a:gridCol w="2687686">
                  <a:extLst>
                    <a:ext uri="{9D8B030D-6E8A-4147-A177-3AD203B41FA5}">
                      <a16:colId xmlns:a16="http://schemas.microsoft.com/office/drawing/2014/main" val="378343326"/>
                    </a:ext>
                  </a:extLst>
                </a:gridCol>
                <a:gridCol w="550985">
                  <a:extLst>
                    <a:ext uri="{9D8B030D-6E8A-4147-A177-3AD203B41FA5}">
                      <a16:colId xmlns:a16="http://schemas.microsoft.com/office/drawing/2014/main" val="2850712357"/>
                    </a:ext>
                  </a:extLst>
                </a:gridCol>
                <a:gridCol w="574431">
                  <a:extLst>
                    <a:ext uri="{9D8B030D-6E8A-4147-A177-3AD203B41FA5}">
                      <a16:colId xmlns:a16="http://schemas.microsoft.com/office/drawing/2014/main" val="852713274"/>
                    </a:ext>
                  </a:extLst>
                </a:gridCol>
                <a:gridCol w="574431">
                  <a:extLst>
                    <a:ext uri="{9D8B030D-6E8A-4147-A177-3AD203B41FA5}">
                      <a16:colId xmlns:a16="http://schemas.microsoft.com/office/drawing/2014/main" val="1983775152"/>
                    </a:ext>
                  </a:extLst>
                </a:gridCol>
                <a:gridCol w="3903784">
                  <a:extLst>
                    <a:ext uri="{9D8B030D-6E8A-4147-A177-3AD203B41FA5}">
                      <a16:colId xmlns:a16="http://schemas.microsoft.com/office/drawing/2014/main" val="468859588"/>
                    </a:ext>
                  </a:extLst>
                </a:gridCol>
              </a:tblGrid>
              <a:tr h="156311">
                <a:tc>
                  <a:txBody>
                    <a:bodyPr/>
                    <a:lstStyle/>
                    <a:p>
                      <a:pPr algn="ctr" rtl="0" fontAlgn="ctr"/>
                      <a:r>
                        <a:rPr lang="lv-LV" sz="900" b="1" i="0" u="none" strike="noStrike">
                          <a:solidFill>
                            <a:srgbClr val="04046C"/>
                          </a:solidFill>
                          <a:effectLst/>
                          <a:latin typeface="Times New Roman" panose="02020603050405020304" pitchFamily="18" charset="0"/>
                        </a:rPr>
                        <a:t>Nr.p.k.</a:t>
                      </a:r>
                    </a:p>
                  </a:txBody>
                  <a:tcPr marL="7208" marR="7208" marT="720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l" fontAlgn="b"/>
                      <a:r>
                        <a:rPr lang="lv-LV" sz="1000" b="0" i="0" u="none" strike="noStrike" dirty="0">
                          <a:solidFill>
                            <a:srgbClr val="000000"/>
                          </a:solidFill>
                          <a:effectLst/>
                          <a:latin typeface="Calibri" panose="020F0502020204030204" pitchFamily="34" charset="0"/>
                        </a:rPr>
                        <a:t> </a:t>
                      </a:r>
                    </a:p>
                  </a:txBody>
                  <a:tcPr marL="7208" marR="7208" marT="720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rtl="0" fontAlgn="b"/>
                      <a:r>
                        <a:rPr lang="lv-LV" sz="900" b="1" i="0" u="none" strike="noStrike" dirty="0">
                          <a:solidFill>
                            <a:srgbClr val="FF0000"/>
                          </a:solidFill>
                          <a:effectLst/>
                          <a:latin typeface="Times New Roman" panose="02020603050405020304" pitchFamily="18" charset="0"/>
                        </a:rPr>
                        <a:t>2024</a:t>
                      </a:r>
                    </a:p>
                  </a:txBody>
                  <a:tcPr marL="7208" marR="7208" marT="720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rtl="0" fontAlgn="b"/>
                      <a:r>
                        <a:rPr lang="lv-LV" sz="900" b="1" i="0" u="none" strike="noStrike" dirty="0">
                          <a:solidFill>
                            <a:srgbClr val="FF0000"/>
                          </a:solidFill>
                          <a:effectLst/>
                          <a:latin typeface="Times New Roman" panose="02020603050405020304" pitchFamily="18" charset="0"/>
                        </a:rPr>
                        <a:t>2025</a:t>
                      </a:r>
                    </a:p>
                  </a:txBody>
                  <a:tcPr marL="7208" marR="7208" marT="720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rtl="0" fontAlgn="b"/>
                      <a:r>
                        <a:rPr lang="lv-LV" sz="900" b="1" i="0" u="none" strike="noStrike" dirty="0">
                          <a:solidFill>
                            <a:srgbClr val="FF0000"/>
                          </a:solidFill>
                          <a:effectLst/>
                          <a:latin typeface="Times New Roman" panose="02020603050405020304" pitchFamily="18" charset="0"/>
                        </a:rPr>
                        <a:t>2026</a:t>
                      </a:r>
                    </a:p>
                  </a:txBody>
                  <a:tcPr marL="7208" marR="7208" marT="720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rtl="0" fontAlgn="ctr"/>
                      <a:r>
                        <a:rPr lang="lv-LV" sz="900" b="1" i="0" u="none" strike="noStrike" dirty="0">
                          <a:solidFill>
                            <a:srgbClr val="04046C"/>
                          </a:solidFill>
                          <a:effectLst/>
                          <a:latin typeface="Times New Roman" panose="02020603050405020304" pitchFamily="18" charset="0"/>
                        </a:rPr>
                        <a:t>Nozīmīgākie ieguvumi</a:t>
                      </a:r>
                    </a:p>
                  </a:txBody>
                  <a:tcPr marL="7208" marR="7208" marT="720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extLst>
                  <a:ext uri="{0D108BD9-81ED-4DB2-BD59-A6C34878D82A}">
                    <a16:rowId xmlns:a16="http://schemas.microsoft.com/office/drawing/2014/main" val="656916063"/>
                  </a:ext>
                </a:extLst>
              </a:tr>
              <a:tr h="141385">
                <a:tc>
                  <a:txBody>
                    <a:bodyPr/>
                    <a:lstStyle/>
                    <a:p>
                      <a:pPr algn="ctr" rtl="0" fontAlgn="ctr"/>
                      <a:endParaRPr lang="lv-LV" sz="900" b="0" i="0" u="none" strike="noStrike" dirty="0">
                        <a:solidFill>
                          <a:srgbClr val="000000"/>
                        </a:solidFill>
                        <a:effectLst/>
                        <a:latin typeface="Times New Roman" panose="02020603050405020304" pitchFamily="18" charset="0"/>
                      </a:endParaRPr>
                    </a:p>
                  </a:txBody>
                  <a:tcPr marL="7208" marR="7208" marT="720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lv-LV" sz="900" b="1" i="0" u="none" strike="noStrike" dirty="0">
                          <a:solidFill>
                            <a:srgbClr val="000000"/>
                          </a:solidFill>
                          <a:effectLst/>
                          <a:latin typeface="Times New Roman" panose="02020603050405020304" pitchFamily="18" charset="0"/>
                        </a:rPr>
                        <a:t>KOPĀ</a:t>
                      </a:r>
                    </a:p>
                  </a:txBody>
                  <a:tcPr marL="7208" marR="7208" marT="720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lv-LV" sz="900" b="1" i="0" u="none" strike="noStrike" dirty="0">
                          <a:solidFill>
                            <a:srgbClr val="000000"/>
                          </a:solidFill>
                          <a:effectLst/>
                          <a:latin typeface="Times New Roman" panose="02020603050405020304" pitchFamily="18" charset="0"/>
                        </a:rPr>
                        <a:t>35 206 847</a:t>
                      </a:r>
                    </a:p>
                  </a:txBody>
                  <a:tcPr marL="7208" marR="7208" marT="720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lv-LV" sz="900" b="1" i="0" u="none" strike="noStrike" dirty="0">
                          <a:solidFill>
                            <a:srgbClr val="000000"/>
                          </a:solidFill>
                          <a:effectLst/>
                          <a:latin typeface="Times New Roman" panose="02020603050405020304" pitchFamily="18" charset="0"/>
                        </a:rPr>
                        <a:t>36 292 949</a:t>
                      </a:r>
                    </a:p>
                  </a:txBody>
                  <a:tcPr marL="7208" marR="7208" marT="720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lv-LV" sz="900" b="1" i="0" u="none" strike="noStrike" dirty="0">
                          <a:solidFill>
                            <a:srgbClr val="000000"/>
                          </a:solidFill>
                          <a:effectLst/>
                          <a:latin typeface="Times New Roman" panose="02020603050405020304" pitchFamily="18" charset="0"/>
                        </a:rPr>
                        <a:t>37 660 567</a:t>
                      </a:r>
                    </a:p>
                  </a:txBody>
                  <a:tcPr marL="7208" marR="7208" marT="720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endParaRPr lang="lv-LV" sz="900" b="0" i="0" u="none" strike="noStrike" dirty="0">
                        <a:solidFill>
                          <a:srgbClr val="000000"/>
                        </a:solidFill>
                        <a:effectLst/>
                        <a:latin typeface="Times New Roman" panose="02020603050405020304" pitchFamily="18" charset="0"/>
                      </a:endParaRPr>
                    </a:p>
                  </a:txBody>
                  <a:tcPr marL="7208" marR="7208" marT="720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577183988"/>
                  </a:ext>
                </a:extLst>
              </a:tr>
              <a:tr h="410043">
                <a:tc>
                  <a:txBody>
                    <a:bodyPr/>
                    <a:lstStyle/>
                    <a:p>
                      <a:pPr algn="ctr" rtl="0" fontAlgn="ctr"/>
                      <a:r>
                        <a:rPr lang="lv-LV" sz="900" b="0" i="0" u="none" strike="noStrike" dirty="0">
                          <a:solidFill>
                            <a:srgbClr val="000000"/>
                          </a:solidFill>
                          <a:effectLst/>
                          <a:latin typeface="Times New Roman" panose="02020603050405020304" pitchFamily="18" charset="0"/>
                        </a:rPr>
                        <a:t>1</a:t>
                      </a:r>
                    </a:p>
                  </a:txBody>
                  <a:tcPr marL="7208" marR="7208" marT="720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lv-LV" sz="900" b="0" i="0" u="none" strike="noStrike" dirty="0">
                          <a:solidFill>
                            <a:srgbClr val="000000"/>
                          </a:solidFill>
                          <a:effectLst/>
                          <a:latin typeface="Times New Roman" panose="02020603050405020304" pitchFamily="18" charset="0"/>
                        </a:rPr>
                        <a:t>Atlīdzība </a:t>
                      </a:r>
                      <a:r>
                        <a:rPr lang="lv-LV" sz="900" b="0" i="0" u="none" strike="noStrike" dirty="0" err="1">
                          <a:solidFill>
                            <a:srgbClr val="000000"/>
                          </a:solidFill>
                          <a:effectLst/>
                          <a:latin typeface="Times New Roman" panose="02020603050405020304" pitchFamily="18" charset="0"/>
                        </a:rPr>
                        <a:t>Iekšlietu</a:t>
                      </a:r>
                      <a:r>
                        <a:rPr lang="lv-LV" sz="900" b="0" i="0" u="none" strike="noStrike" dirty="0">
                          <a:solidFill>
                            <a:srgbClr val="000000"/>
                          </a:solidFill>
                          <a:effectLst/>
                          <a:latin typeface="Times New Roman" panose="02020603050405020304" pitchFamily="18" charset="0"/>
                        </a:rPr>
                        <a:t> ministrijas un Tieslietu ministrijas  institūcijās nodarbinātajiem, tai skaitā Probācijas dienestam</a:t>
                      </a:r>
                    </a:p>
                  </a:txBody>
                  <a:tcPr marL="7208" marR="7208" marT="720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lv-LV" sz="900" b="0" i="0" u="none" strike="noStrike" dirty="0">
                          <a:solidFill>
                            <a:srgbClr val="000000"/>
                          </a:solidFill>
                          <a:effectLst/>
                          <a:latin typeface="Times New Roman" panose="02020603050405020304" pitchFamily="18" charset="0"/>
                        </a:rPr>
                        <a:t>23 990 399</a:t>
                      </a:r>
                    </a:p>
                  </a:txBody>
                  <a:tcPr marL="7208" marR="7208" marT="720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lv-LV" sz="900" b="0" i="0" u="none" strike="noStrike" dirty="0">
                          <a:solidFill>
                            <a:srgbClr val="000000"/>
                          </a:solidFill>
                          <a:effectLst/>
                          <a:latin typeface="Times New Roman" panose="02020603050405020304" pitchFamily="18" charset="0"/>
                        </a:rPr>
                        <a:t>23 990 399</a:t>
                      </a:r>
                    </a:p>
                  </a:txBody>
                  <a:tcPr marL="7208" marR="7208" marT="720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lv-LV" sz="900" b="0" i="0" u="none" strike="noStrike" dirty="0">
                          <a:solidFill>
                            <a:srgbClr val="000000"/>
                          </a:solidFill>
                          <a:effectLst/>
                          <a:latin typeface="Times New Roman" panose="02020603050405020304" pitchFamily="18" charset="0"/>
                        </a:rPr>
                        <a:t>23 990 399</a:t>
                      </a:r>
                    </a:p>
                  </a:txBody>
                  <a:tcPr marL="7208" marR="7208" marT="720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lv-LV" sz="900" b="0" i="0" u="none" strike="noStrike" dirty="0">
                          <a:solidFill>
                            <a:srgbClr val="000000"/>
                          </a:solidFill>
                          <a:effectLst/>
                          <a:latin typeface="Times New Roman" panose="02020603050405020304" pitchFamily="18" charset="0"/>
                        </a:rPr>
                        <a:t>Tiks nodrošināta </a:t>
                      </a:r>
                      <a:r>
                        <a:rPr lang="lv-LV" sz="900" b="0" i="0" u="none" strike="noStrike" dirty="0" err="1">
                          <a:solidFill>
                            <a:srgbClr val="000000"/>
                          </a:solidFill>
                          <a:effectLst/>
                          <a:latin typeface="Times New Roman" panose="02020603050405020304" pitchFamily="18" charset="0"/>
                        </a:rPr>
                        <a:t>Iekšlietu</a:t>
                      </a:r>
                      <a:r>
                        <a:rPr lang="lv-LV" sz="900" b="0" i="0" u="none" strike="noStrike" dirty="0">
                          <a:solidFill>
                            <a:srgbClr val="000000"/>
                          </a:solidFill>
                          <a:effectLst/>
                          <a:latin typeface="Times New Roman" panose="02020603050405020304" pitchFamily="18" charset="0"/>
                        </a:rPr>
                        <a:t> ministrijas sistēmas iestāžu – VP, VRS, VUGD, IDB, VP koledžas, VRS koledžas, Ugunsdrošības un civilās aizsardzības koledžas amatpersonu ar speciālajām dienesta pakāpēm atlīdzības palielināšana, kas uzsākta 2023.gadā</a:t>
                      </a:r>
                    </a:p>
                  </a:txBody>
                  <a:tcPr marL="7208" marR="7208" marT="720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089629444"/>
                  </a:ext>
                </a:extLst>
              </a:tr>
              <a:tr h="410043">
                <a:tc>
                  <a:txBody>
                    <a:bodyPr/>
                    <a:lstStyle/>
                    <a:p>
                      <a:pPr algn="ctr" rtl="0" fontAlgn="ctr"/>
                      <a:r>
                        <a:rPr lang="lv-LV" sz="900" b="0" i="0" u="none" strike="noStrike" dirty="0">
                          <a:solidFill>
                            <a:srgbClr val="000000"/>
                          </a:solidFill>
                          <a:effectLst/>
                          <a:latin typeface="Times New Roman" panose="02020603050405020304" pitchFamily="18" charset="0"/>
                        </a:rPr>
                        <a:t>2</a:t>
                      </a:r>
                    </a:p>
                  </a:txBody>
                  <a:tcPr marL="7208" marR="7208" marT="720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lv-LV" sz="900" b="0" i="0" u="none" strike="noStrike" dirty="0">
                          <a:solidFill>
                            <a:srgbClr val="000000"/>
                          </a:solidFill>
                          <a:effectLst/>
                          <a:latin typeface="Times New Roman" panose="02020603050405020304" pitchFamily="18" charset="0"/>
                        </a:rPr>
                        <a:t>Kvalitatīvas izglītības ieguves nodrošināšana tiesībaizsardzības iestāžu amatpersonām (Iekšējās drošības akadēmija)</a:t>
                      </a:r>
                    </a:p>
                  </a:txBody>
                  <a:tcPr marL="7208" marR="7208" marT="720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lv-LV" sz="900" b="0" i="0" u="none" strike="noStrike" dirty="0">
                          <a:solidFill>
                            <a:srgbClr val="000000"/>
                          </a:solidFill>
                          <a:effectLst/>
                          <a:latin typeface="Times New Roman" panose="02020603050405020304" pitchFamily="18" charset="0"/>
                        </a:rPr>
                        <a:t>658 784</a:t>
                      </a:r>
                    </a:p>
                  </a:txBody>
                  <a:tcPr marL="7208" marR="7208" marT="720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lv-LV" sz="900" b="0" i="0" u="none" strike="noStrike" dirty="0">
                          <a:solidFill>
                            <a:srgbClr val="000000"/>
                          </a:solidFill>
                          <a:effectLst/>
                          <a:latin typeface="Times New Roman" panose="02020603050405020304" pitchFamily="18" charset="0"/>
                        </a:rPr>
                        <a:t>1 669 854 </a:t>
                      </a:r>
                    </a:p>
                  </a:txBody>
                  <a:tcPr marL="7208" marR="7208" marT="720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lv-LV" sz="900" b="0" i="0" u="none" strike="noStrike" dirty="0">
                          <a:solidFill>
                            <a:srgbClr val="000000"/>
                          </a:solidFill>
                          <a:effectLst/>
                          <a:latin typeface="Times New Roman" panose="02020603050405020304" pitchFamily="18" charset="0"/>
                        </a:rPr>
                        <a:t>2 513 759 </a:t>
                      </a:r>
                    </a:p>
                  </a:txBody>
                  <a:tcPr marL="7208" marR="7208" marT="720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lv-LV" sz="900" b="0" i="0" u="none" strike="noStrike" dirty="0">
                          <a:solidFill>
                            <a:srgbClr val="000000"/>
                          </a:solidFill>
                          <a:effectLst/>
                          <a:latin typeface="Times New Roman" panose="02020603050405020304" pitchFamily="18" charset="0"/>
                        </a:rPr>
                        <a:t>Tiks nodrošināta kvalitatīvas izglītības ieguves iespēja tiesībaizsardzības iestāžu amatpersonām </a:t>
                      </a:r>
                      <a:r>
                        <a:rPr lang="lv-LV" sz="900" b="0" i="0" u="none" strike="noStrike" dirty="0" err="1">
                          <a:solidFill>
                            <a:srgbClr val="000000"/>
                          </a:solidFill>
                          <a:effectLst/>
                          <a:latin typeface="Times New Roman" panose="02020603050405020304" pitchFamily="18" charset="0"/>
                        </a:rPr>
                        <a:t>jaunizveidotajā</a:t>
                      </a:r>
                      <a:r>
                        <a:rPr lang="lv-LV" sz="900" b="0" i="0" u="none" strike="noStrike" dirty="0">
                          <a:solidFill>
                            <a:srgbClr val="000000"/>
                          </a:solidFill>
                          <a:effectLst/>
                          <a:latin typeface="Times New Roman" panose="02020603050405020304" pitchFamily="18" charset="0"/>
                        </a:rPr>
                        <a:t> Iekšējās drošības akadēmijā</a:t>
                      </a:r>
                    </a:p>
                  </a:txBody>
                  <a:tcPr marL="7208" marR="7208" marT="720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466292979"/>
                  </a:ext>
                </a:extLst>
              </a:tr>
              <a:tr h="490931">
                <a:tc>
                  <a:txBody>
                    <a:bodyPr/>
                    <a:lstStyle/>
                    <a:p>
                      <a:pPr algn="ctr" rtl="0" fontAlgn="ctr"/>
                      <a:r>
                        <a:rPr lang="lv-LV" sz="900" b="0" i="0" u="none" strike="noStrike" dirty="0">
                          <a:solidFill>
                            <a:srgbClr val="000000"/>
                          </a:solidFill>
                          <a:effectLst/>
                          <a:latin typeface="Times New Roman" panose="02020603050405020304" pitchFamily="18" charset="0"/>
                        </a:rPr>
                        <a:t>3</a:t>
                      </a:r>
                    </a:p>
                  </a:txBody>
                  <a:tcPr marL="7208" marR="7208" marT="720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lv-LV" sz="900" b="0" i="0" u="none" strike="noStrike" dirty="0">
                          <a:solidFill>
                            <a:srgbClr val="000000"/>
                          </a:solidFill>
                          <a:effectLst/>
                          <a:latin typeface="Times New Roman" panose="02020603050405020304" pitchFamily="18" charset="0"/>
                        </a:rPr>
                        <a:t>Valsts apmaksātu veselības aprūpes pakalpojumu pieejamības paaugstināšana </a:t>
                      </a:r>
                      <a:r>
                        <a:rPr lang="lv-LV" sz="900" b="0" i="0" u="none" strike="noStrike" dirty="0" err="1">
                          <a:solidFill>
                            <a:srgbClr val="000000"/>
                          </a:solidFill>
                          <a:effectLst/>
                          <a:latin typeface="Times New Roman" panose="02020603050405020304" pitchFamily="18" charset="0"/>
                        </a:rPr>
                        <a:t>Iekšlietu</a:t>
                      </a:r>
                      <a:r>
                        <a:rPr lang="lv-LV" sz="900" b="0" i="0" u="none" strike="noStrike" dirty="0">
                          <a:solidFill>
                            <a:srgbClr val="000000"/>
                          </a:solidFill>
                          <a:effectLst/>
                          <a:latin typeface="Times New Roman" panose="02020603050405020304" pitchFamily="18" charset="0"/>
                        </a:rPr>
                        <a:t> ministrijas sistēmas iestāžu un Ieslodzījuma vietu pārvaldes amatpersonām ar speciālajām dienesta pakāpēm (IeM VSC)</a:t>
                      </a:r>
                    </a:p>
                  </a:txBody>
                  <a:tcPr marL="7208" marR="7208" marT="720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lv-LV" sz="900" b="0" i="0" u="none" strike="noStrike" dirty="0">
                          <a:solidFill>
                            <a:srgbClr val="000000"/>
                          </a:solidFill>
                          <a:effectLst/>
                          <a:latin typeface="Times New Roman" panose="02020603050405020304" pitchFamily="18" charset="0"/>
                        </a:rPr>
                        <a:t>2 580 156 </a:t>
                      </a:r>
                    </a:p>
                  </a:txBody>
                  <a:tcPr marL="7208" marR="7208" marT="720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lv-LV" sz="900" b="0" i="0" u="none" strike="noStrike" dirty="0">
                          <a:solidFill>
                            <a:srgbClr val="000000"/>
                          </a:solidFill>
                          <a:effectLst/>
                          <a:latin typeface="Times New Roman" panose="02020603050405020304" pitchFamily="18" charset="0"/>
                        </a:rPr>
                        <a:t>2 580 156</a:t>
                      </a:r>
                    </a:p>
                  </a:txBody>
                  <a:tcPr marL="7208" marR="7208" marT="720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lv-LV" sz="900" b="0" i="0" u="none" strike="noStrike" dirty="0">
                          <a:solidFill>
                            <a:srgbClr val="000000"/>
                          </a:solidFill>
                          <a:effectLst/>
                          <a:latin typeface="Times New Roman" panose="02020603050405020304" pitchFamily="18" charset="0"/>
                        </a:rPr>
                        <a:t>2 580 156</a:t>
                      </a:r>
                    </a:p>
                  </a:txBody>
                  <a:tcPr marL="7208" marR="7208" marT="720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lv-LV" sz="900" b="0" i="0" u="none" strike="noStrike" dirty="0">
                          <a:solidFill>
                            <a:srgbClr val="000000"/>
                          </a:solidFill>
                          <a:effectLst/>
                          <a:latin typeface="Times New Roman" panose="02020603050405020304" pitchFamily="18" charset="0"/>
                        </a:rPr>
                        <a:t>Tiks palielināta </a:t>
                      </a:r>
                      <a:r>
                        <a:rPr lang="lv-LV" sz="900" b="0" i="0" u="none" strike="noStrike" dirty="0" err="1">
                          <a:solidFill>
                            <a:srgbClr val="000000"/>
                          </a:solidFill>
                          <a:effectLst/>
                          <a:latin typeface="Times New Roman" panose="02020603050405020304" pitchFamily="18" charset="0"/>
                        </a:rPr>
                        <a:t>Iekšlietu</a:t>
                      </a:r>
                      <a:r>
                        <a:rPr lang="lv-LV" sz="900" b="0" i="0" u="none" strike="noStrike" dirty="0">
                          <a:solidFill>
                            <a:srgbClr val="000000"/>
                          </a:solidFill>
                          <a:effectLst/>
                          <a:latin typeface="Times New Roman" panose="02020603050405020304" pitchFamily="18" charset="0"/>
                        </a:rPr>
                        <a:t> ministrijas sistēmas iestāžu un Ieslodzījuma vietu pārvaldes amatpersonām ar speciālajām dienesta pakāpēm valsts apmaksātu veselības aprūpes pakalpojumu pieejamība, palielinot veselības aprūpes izdevumu kompensāciju limitus.</a:t>
                      </a:r>
                    </a:p>
                  </a:txBody>
                  <a:tcPr marL="7208" marR="7208" marT="720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553413824"/>
                  </a:ext>
                </a:extLst>
              </a:tr>
              <a:tr h="544373">
                <a:tc>
                  <a:txBody>
                    <a:bodyPr/>
                    <a:lstStyle/>
                    <a:p>
                      <a:pPr algn="ctr" rtl="0" fontAlgn="ctr"/>
                      <a:r>
                        <a:rPr lang="lv-LV" sz="900" b="0" i="0" u="none" strike="noStrike" dirty="0">
                          <a:solidFill>
                            <a:srgbClr val="000000"/>
                          </a:solidFill>
                          <a:effectLst/>
                          <a:latin typeface="Times New Roman" panose="02020603050405020304" pitchFamily="18" charset="0"/>
                        </a:rPr>
                        <a:t>4</a:t>
                      </a:r>
                    </a:p>
                  </a:txBody>
                  <a:tcPr marL="7208" marR="7208" marT="720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lv-LV" sz="900" b="0" i="0" u="none" strike="noStrike" dirty="0">
                          <a:solidFill>
                            <a:srgbClr val="000000"/>
                          </a:solidFill>
                          <a:effectLst/>
                          <a:latin typeface="Times New Roman" panose="02020603050405020304" pitchFamily="18" charset="0"/>
                        </a:rPr>
                        <a:t>Par Eiropas Savienības tiesību aktos atļautajiem izņēmumiem sankciju piemērošanā un Latvijas kompetentajām iestādēm šo izņēmumu piemērošanā (FID)</a:t>
                      </a:r>
                    </a:p>
                  </a:txBody>
                  <a:tcPr marL="7208" marR="7208" marT="720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lv-LV" sz="900" b="0" i="0" u="none" strike="noStrike" dirty="0">
                          <a:solidFill>
                            <a:srgbClr val="000000"/>
                          </a:solidFill>
                          <a:effectLst/>
                          <a:latin typeface="Times New Roman" panose="02020603050405020304" pitchFamily="18" charset="0"/>
                        </a:rPr>
                        <a:t>1 547 164</a:t>
                      </a:r>
                    </a:p>
                  </a:txBody>
                  <a:tcPr marL="7208" marR="7208" marT="720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lv-LV" sz="900" b="0" i="0" u="none" strike="noStrike" dirty="0">
                          <a:solidFill>
                            <a:srgbClr val="000000"/>
                          </a:solidFill>
                          <a:effectLst/>
                          <a:latin typeface="Times New Roman" panose="02020603050405020304" pitchFamily="18" charset="0"/>
                        </a:rPr>
                        <a:t>1 418 534</a:t>
                      </a:r>
                    </a:p>
                  </a:txBody>
                  <a:tcPr marL="7208" marR="7208" marT="720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lv-LV" sz="900" b="0" i="0" u="none" strike="noStrike" dirty="0">
                          <a:solidFill>
                            <a:srgbClr val="000000"/>
                          </a:solidFill>
                          <a:effectLst/>
                          <a:latin typeface="Times New Roman" panose="02020603050405020304" pitchFamily="18" charset="0"/>
                        </a:rPr>
                        <a:t>1 418 534</a:t>
                      </a:r>
                    </a:p>
                  </a:txBody>
                  <a:tcPr marL="7208" marR="7208" marT="720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lv-LV" sz="900" b="0" i="0" u="none" strike="noStrike" dirty="0">
                          <a:solidFill>
                            <a:srgbClr val="000000"/>
                          </a:solidFill>
                          <a:effectLst/>
                          <a:latin typeface="Times New Roman" panose="02020603050405020304" pitchFamily="18" charset="0"/>
                        </a:rPr>
                        <a:t>Tiks izveidota pilnībā centralizēta sankciju izpildes sistēma Latvijā, tādējādi visus lēmumus par izņēmumiem un/vai atļaujām pieņems viena iestāde,  nodrošinot vienveidību un efektivitāti. </a:t>
                      </a:r>
                    </a:p>
                  </a:txBody>
                  <a:tcPr marL="7208" marR="7208" marT="720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578608882"/>
                  </a:ext>
                </a:extLst>
              </a:tr>
              <a:tr h="678702">
                <a:tc>
                  <a:txBody>
                    <a:bodyPr/>
                    <a:lstStyle/>
                    <a:p>
                      <a:pPr algn="ctr" rtl="0" fontAlgn="ctr"/>
                      <a:r>
                        <a:rPr lang="lv-LV" sz="900" b="0" i="0" u="none" strike="noStrike" dirty="0">
                          <a:solidFill>
                            <a:srgbClr val="000000"/>
                          </a:solidFill>
                          <a:effectLst/>
                          <a:latin typeface="Times New Roman" panose="02020603050405020304" pitchFamily="18" charset="0"/>
                        </a:rPr>
                        <a:t>5</a:t>
                      </a:r>
                    </a:p>
                  </a:txBody>
                  <a:tcPr marL="7208" marR="7208" marT="720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lv-LV" sz="900" b="0" i="0" u="none" strike="noStrike" dirty="0">
                          <a:solidFill>
                            <a:srgbClr val="000000"/>
                          </a:solidFill>
                          <a:effectLst/>
                          <a:latin typeface="Times New Roman" panose="02020603050405020304" pitchFamily="18" charset="0"/>
                        </a:rPr>
                        <a:t>Valsts ugunsdzēsības un glābšanas dienesta struktūrvienību dzīvības glābšanas spēju stiprināšanas nodrošināšana (VUGD)</a:t>
                      </a:r>
                    </a:p>
                  </a:txBody>
                  <a:tcPr marL="7208" marR="7208" marT="720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lv-LV" sz="900" b="0" i="0" u="none" strike="noStrike" dirty="0">
                          <a:solidFill>
                            <a:srgbClr val="000000"/>
                          </a:solidFill>
                          <a:effectLst/>
                          <a:latin typeface="Times New Roman" panose="02020603050405020304" pitchFamily="18" charset="0"/>
                        </a:rPr>
                        <a:t>2 569 686</a:t>
                      </a:r>
                    </a:p>
                  </a:txBody>
                  <a:tcPr marL="7208" marR="7208" marT="720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lv-LV" sz="900" b="0" i="0" u="none" strike="noStrike" dirty="0">
                          <a:solidFill>
                            <a:srgbClr val="000000"/>
                          </a:solidFill>
                          <a:effectLst/>
                          <a:latin typeface="Times New Roman" panose="02020603050405020304" pitchFamily="18" charset="0"/>
                        </a:rPr>
                        <a:t>2 569 686</a:t>
                      </a:r>
                    </a:p>
                  </a:txBody>
                  <a:tcPr marL="7208" marR="7208" marT="720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lv-LV" sz="900" b="0" i="0" u="none" strike="noStrike" dirty="0">
                          <a:solidFill>
                            <a:srgbClr val="000000"/>
                          </a:solidFill>
                          <a:effectLst/>
                          <a:latin typeface="Times New Roman" panose="02020603050405020304" pitchFamily="18" charset="0"/>
                        </a:rPr>
                        <a:t>2 569 686</a:t>
                      </a:r>
                    </a:p>
                  </a:txBody>
                  <a:tcPr marL="7208" marR="7208" marT="720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lv-LV" sz="900" b="0" i="0" u="none" strike="noStrike" dirty="0">
                          <a:solidFill>
                            <a:srgbClr val="000000"/>
                          </a:solidFill>
                          <a:effectLst/>
                          <a:latin typeface="Times New Roman" panose="02020603050405020304" pitchFamily="18" charset="0"/>
                        </a:rPr>
                        <a:t>Tiks nodrošināts minimālais amatpersonu ar speciālajām dienesta pakāpēm skaits dežūrmaiņā, lai veicinātu Valsts ugunsdzēsības un glābšanas dienestam normatīvajos aktos noteikto funkciju un pamatuzdevumu izpildi. Lai to nodrošinātu un lai nebūtu jālemj par posteņu pagaidu darbības apturēšanu, finansējums paredzēts 105 jaunu amata vietu ieviešanai. </a:t>
                      </a:r>
                    </a:p>
                  </a:txBody>
                  <a:tcPr marL="7208" marR="7208" marT="720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4028314107"/>
                  </a:ext>
                </a:extLst>
              </a:tr>
              <a:tr h="410043">
                <a:tc>
                  <a:txBody>
                    <a:bodyPr/>
                    <a:lstStyle/>
                    <a:p>
                      <a:pPr algn="ctr" rtl="0" fontAlgn="ctr"/>
                      <a:r>
                        <a:rPr lang="lv-LV" sz="900" b="0" i="0" u="none" strike="noStrike" dirty="0">
                          <a:solidFill>
                            <a:srgbClr val="000000"/>
                          </a:solidFill>
                          <a:effectLst/>
                          <a:latin typeface="Times New Roman" panose="02020603050405020304" pitchFamily="18" charset="0"/>
                        </a:rPr>
                        <a:t>6</a:t>
                      </a:r>
                    </a:p>
                  </a:txBody>
                  <a:tcPr marL="7208" marR="7208" marT="720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lv-LV" sz="900" b="0" i="0" u="none" strike="noStrike" dirty="0">
                          <a:solidFill>
                            <a:srgbClr val="000000"/>
                          </a:solidFill>
                          <a:effectLst/>
                          <a:latin typeface="Times New Roman" panose="02020603050405020304" pitchFamily="18" charset="0"/>
                        </a:rPr>
                        <a:t>Likumprojektu </a:t>
                      </a:r>
                      <a:r>
                        <a:rPr lang="lv-LV" sz="900" b="0" i="0" u="none" strike="noStrike" dirty="0" err="1">
                          <a:solidFill>
                            <a:srgbClr val="000000"/>
                          </a:solidFill>
                          <a:effectLst/>
                          <a:latin typeface="Times New Roman" panose="02020603050405020304" pitchFamily="18" charset="0"/>
                        </a:rPr>
                        <a:t>pakotne</a:t>
                      </a:r>
                      <a:r>
                        <a:rPr lang="lv-LV" sz="900" b="0" i="0" u="none" strike="noStrike" dirty="0">
                          <a:solidFill>
                            <a:srgbClr val="000000"/>
                          </a:solidFill>
                          <a:effectLst/>
                          <a:latin typeface="Times New Roman" panose="02020603050405020304" pitchFamily="18" charset="0"/>
                        </a:rPr>
                        <a:t> reģistrētās partnerības jautājumā (PMLP)</a:t>
                      </a:r>
                    </a:p>
                  </a:txBody>
                  <a:tcPr marL="7208" marR="7208" marT="720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lv-LV" sz="900" b="0" i="0" u="none" strike="noStrike" dirty="0">
                          <a:solidFill>
                            <a:srgbClr val="000000"/>
                          </a:solidFill>
                          <a:effectLst/>
                          <a:latin typeface="Times New Roman" panose="02020603050405020304" pitchFamily="18" charset="0"/>
                        </a:rPr>
                        <a:t>113 256</a:t>
                      </a:r>
                    </a:p>
                  </a:txBody>
                  <a:tcPr marL="7208" marR="7208" marT="720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lv-LV" sz="900" b="0" i="0" u="none" strike="noStrike" dirty="0">
                          <a:solidFill>
                            <a:srgbClr val="000000"/>
                          </a:solidFill>
                          <a:effectLst/>
                          <a:latin typeface="Times New Roman" panose="02020603050405020304" pitchFamily="18" charset="0"/>
                        </a:rPr>
                        <a:t>34 858</a:t>
                      </a:r>
                    </a:p>
                  </a:txBody>
                  <a:tcPr marL="7208" marR="7208" marT="720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lv-LV" sz="900" b="0" i="0" u="none" strike="noStrike" dirty="0">
                          <a:solidFill>
                            <a:srgbClr val="000000"/>
                          </a:solidFill>
                          <a:effectLst/>
                          <a:latin typeface="Times New Roman" panose="02020603050405020304" pitchFamily="18" charset="0"/>
                        </a:rPr>
                        <a:t>13 465</a:t>
                      </a:r>
                    </a:p>
                  </a:txBody>
                  <a:tcPr marL="7208" marR="7208" marT="720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lv-LV" sz="900" b="0" i="0" u="none" strike="noStrike" dirty="0">
                          <a:solidFill>
                            <a:srgbClr val="000000"/>
                          </a:solidFill>
                          <a:effectLst/>
                          <a:latin typeface="Times New Roman" panose="02020603050405020304" pitchFamily="18" charset="0"/>
                        </a:rPr>
                        <a:t>Tiks  nodrošināts, ka valsts un pašvaldību iestādes varēs identificēt civilajās savienībās sastāvošas personas. Ziņu iekļaušana Fizisko personu reģistrā dos iespēju civilo savienību noslēgušām personām saņemt atbilstošu tiesisko aizsardzību.</a:t>
                      </a:r>
                    </a:p>
                  </a:txBody>
                  <a:tcPr marL="7208" marR="7208" marT="720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326780848"/>
                  </a:ext>
                </a:extLst>
              </a:tr>
              <a:tr h="275714">
                <a:tc>
                  <a:txBody>
                    <a:bodyPr/>
                    <a:lstStyle/>
                    <a:p>
                      <a:pPr algn="ctr" rtl="0" fontAlgn="ctr"/>
                      <a:r>
                        <a:rPr lang="lv-LV" sz="900" b="0" i="0" u="none" strike="noStrike" dirty="0">
                          <a:solidFill>
                            <a:srgbClr val="000000"/>
                          </a:solidFill>
                          <a:effectLst/>
                          <a:latin typeface="Times New Roman" panose="02020603050405020304" pitchFamily="18" charset="0"/>
                        </a:rPr>
                        <a:t>7</a:t>
                      </a:r>
                    </a:p>
                  </a:txBody>
                  <a:tcPr marL="7208" marR="7208" marT="720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lv-LV" sz="900" b="0" i="0" u="none" strike="noStrike" dirty="0">
                          <a:solidFill>
                            <a:srgbClr val="000000"/>
                          </a:solidFill>
                          <a:effectLst/>
                          <a:latin typeface="Times New Roman" panose="02020603050405020304" pitchFamily="18" charset="0"/>
                        </a:rPr>
                        <a:t> Valsts drošības dienesta darbības prioritāro jomu stiprināšana (VDD)</a:t>
                      </a:r>
                    </a:p>
                  </a:txBody>
                  <a:tcPr marL="7208" marR="7208" marT="720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lv-LV" sz="900" b="0" i="0" u="none" strike="noStrike" dirty="0">
                          <a:solidFill>
                            <a:srgbClr val="000000"/>
                          </a:solidFill>
                          <a:effectLst/>
                          <a:latin typeface="Times New Roman" panose="02020603050405020304" pitchFamily="18" charset="0"/>
                        </a:rPr>
                        <a:t>3 344 471</a:t>
                      </a:r>
                    </a:p>
                  </a:txBody>
                  <a:tcPr marL="7208" marR="7208" marT="720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lv-LV" sz="900" b="0" i="0" u="none" strike="noStrike" dirty="0">
                          <a:solidFill>
                            <a:srgbClr val="000000"/>
                          </a:solidFill>
                          <a:effectLst/>
                          <a:latin typeface="Times New Roman" panose="02020603050405020304" pitchFamily="18" charset="0"/>
                        </a:rPr>
                        <a:t>3 275 156</a:t>
                      </a:r>
                    </a:p>
                  </a:txBody>
                  <a:tcPr marL="7208" marR="7208" marT="720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lv-LV" sz="900" b="0" i="0" u="none" strike="noStrike" dirty="0">
                          <a:solidFill>
                            <a:srgbClr val="000000"/>
                          </a:solidFill>
                          <a:effectLst/>
                          <a:latin typeface="Times New Roman" panose="02020603050405020304" pitchFamily="18" charset="0"/>
                        </a:rPr>
                        <a:t>3 275 156</a:t>
                      </a:r>
                    </a:p>
                  </a:txBody>
                  <a:tcPr marL="7208" marR="7208" marT="720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lv-LV" sz="900" b="0" i="0" u="none" strike="noStrike" dirty="0">
                          <a:solidFill>
                            <a:srgbClr val="000000"/>
                          </a:solidFill>
                          <a:effectLst/>
                          <a:latin typeface="Times New Roman" panose="02020603050405020304" pitchFamily="18" charset="0"/>
                        </a:rPr>
                        <a:t>Informācija klasificēta</a:t>
                      </a:r>
                    </a:p>
                  </a:txBody>
                  <a:tcPr marL="7208" marR="7208" marT="720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564166039"/>
                  </a:ext>
                </a:extLst>
              </a:tr>
              <a:tr h="351543">
                <a:tc>
                  <a:txBody>
                    <a:bodyPr/>
                    <a:lstStyle/>
                    <a:p>
                      <a:pPr algn="ctr" rtl="0" fontAlgn="ctr"/>
                      <a:r>
                        <a:rPr lang="lv-LV" sz="900" b="0" i="0" u="none" strike="noStrike" dirty="0">
                          <a:solidFill>
                            <a:srgbClr val="000000"/>
                          </a:solidFill>
                          <a:effectLst/>
                          <a:latin typeface="Times New Roman" panose="02020603050405020304" pitchFamily="18" charset="0"/>
                        </a:rPr>
                        <a:t>8</a:t>
                      </a:r>
                    </a:p>
                  </a:txBody>
                  <a:tcPr marL="7208" marR="7208" marT="720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lv-LV" sz="900" dirty="0"/>
                        <a:t>Valsts tiešās pārvaldes iestādēs nodarbināto atalgojuma palielināšana </a:t>
                      </a:r>
                      <a:r>
                        <a:rPr lang="lv-LV" sz="900" b="0" i="0" u="none" strike="noStrike" dirty="0">
                          <a:solidFill>
                            <a:srgbClr val="000000"/>
                          </a:solidFill>
                          <a:effectLst/>
                          <a:latin typeface="Times New Roman" panose="02020603050405020304" pitchFamily="18" charset="0"/>
                        </a:rPr>
                        <a:t>(VP, VUGD, VRS, IeM VSC)**</a:t>
                      </a:r>
                    </a:p>
                  </a:txBody>
                  <a:tcPr marL="7208" marR="7208" marT="720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lv-LV" sz="900" b="0" i="0" u="none" strike="noStrike" dirty="0">
                          <a:solidFill>
                            <a:srgbClr val="000000"/>
                          </a:solidFill>
                          <a:effectLst/>
                          <a:latin typeface="Times New Roman" panose="02020603050405020304" pitchFamily="18" charset="0"/>
                        </a:rPr>
                        <a:t>353 792</a:t>
                      </a:r>
                    </a:p>
                  </a:txBody>
                  <a:tcPr marL="7208" marR="7208" marT="720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lv-LV" sz="900" b="0" i="0" u="none" strike="noStrike" dirty="0">
                          <a:solidFill>
                            <a:srgbClr val="000000"/>
                          </a:solidFill>
                          <a:effectLst/>
                          <a:latin typeface="Times New Roman" panose="02020603050405020304" pitchFamily="18" charset="0"/>
                        </a:rPr>
                        <a:t>705 167</a:t>
                      </a:r>
                    </a:p>
                  </a:txBody>
                  <a:tcPr marL="7208" marR="7208" marT="720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lv-LV" sz="900" b="0" i="0" u="none" strike="noStrike" dirty="0">
                          <a:solidFill>
                            <a:srgbClr val="000000"/>
                          </a:solidFill>
                          <a:effectLst/>
                          <a:latin typeface="Times New Roman" panose="02020603050405020304" pitchFamily="18" charset="0"/>
                        </a:rPr>
                        <a:t>1 130 273</a:t>
                      </a:r>
                    </a:p>
                  </a:txBody>
                  <a:tcPr marL="7208" marR="7208" marT="720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lv-LV" sz="900" b="0" i="0" u="none" strike="noStrike" dirty="0">
                          <a:solidFill>
                            <a:srgbClr val="000000"/>
                          </a:solidFill>
                          <a:effectLst/>
                          <a:latin typeface="Times New Roman" panose="02020603050405020304" pitchFamily="18" charset="0"/>
                        </a:rPr>
                        <a:t>Tiks nodrošināts, ka darbinieku atlīdzība 2024. gadā nav zemāka kā 71,23% no skalas viduspunkta, 2025. gadā nav zemāka kā  70,19%  no skalas viduspunkta un 2026.gadā nav zemāka kā 70% no skalas viduspunkta</a:t>
                      </a:r>
                    </a:p>
                  </a:txBody>
                  <a:tcPr marL="7208" marR="7208" marT="720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358285808"/>
                  </a:ext>
                </a:extLst>
              </a:tr>
              <a:tr h="246300">
                <a:tc>
                  <a:txBody>
                    <a:bodyPr/>
                    <a:lstStyle/>
                    <a:p>
                      <a:pPr algn="ctr" rtl="0" fontAlgn="ctr"/>
                      <a:r>
                        <a:rPr lang="lv-LV" sz="900" b="0" i="0" u="none" strike="noStrike" dirty="0">
                          <a:solidFill>
                            <a:srgbClr val="000000"/>
                          </a:solidFill>
                          <a:effectLst/>
                          <a:latin typeface="Times New Roman" panose="02020603050405020304" pitchFamily="18" charset="0"/>
                        </a:rPr>
                        <a:t>9</a:t>
                      </a:r>
                    </a:p>
                  </a:txBody>
                  <a:tcPr marL="7208" marR="7208" marT="720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lv-LV" sz="900" b="0" i="0" u="none" strike="noStrike" dirty="0">
                          <a:solidFill>
                            <a:srgbClr val="000000"/>
                          </a:solidFill>
                          <a:effectLst/>
                          <a:latin typeface="Times New Roman" panose="02020603050405020304" pitchFamily="18" charset="0"/>
                        </a:rPr>
                        <a:t>Vienotā pakalpojumu centra izveide (IeM)**</a:t>
                      </a:r>
                    </a:p>
                  </a:txBody>
                  <a:tcPr marL="7208" marR="7208" marT="720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endParaRPr lang="lv-LV" sz="900" b="0" i="0" u="none" strike="noStrike" dirty="0">
                        <a:solidFill>
                          <a:srgbClr val="000000"/>
                        </a:solidFill>
                        <a:effectLst/>
                        <a:latin typeface="Times New Roman" panose="02020603050405020304" pitchFamily="18" charset="0"/>
                      </a:endParaRPr>
                    </a:p>
                  </a:txBody>
                  <a:tcPr marL="7208" marR="7208" marT="720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endParaRPr lang="lv-LV" sz="900" b="0" i="0" u="none" strike="noStrike" dirty="0">
                        <a:solidFill>
                          <a:srgbClr val="000000"/>
                        </a:solidFill>
                        <a:effectLst/>
                        <a:latin typeface="Times New Roman" panose="02020603050405020304" pitchFamily="18" charset="0"/>
                      </a:endParaRPr>
                    </a:p>
                  </a:txBody>
                  <a:tcPr marL="7208" marR="7208" marT="720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lv-LV" sz="900" b="0" i="0" u="none" strike="noStrike" dirty="0">
                          <a:solidFill>
                            <a:srgbClr val="000000"/>
                          </a:solidFill>
                          <a:effectLst/>
                          <a:latin typeface="Times New Roman" panose="02020603050405020304" pitchFamily="18" charset="0"/>
                        </a:rPr>
                        <a:t>120 000</a:t>
                      </a:r>
                    </a:p>
                  </a:txBody>
                  <a:tcPr marL="7208" marR="7208" marT="720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lv-LV" sz="900" b="0" i="0" u="none" strike="noStrike" dirty="0">
                          <a:solidFill>
                            <a:srgbClr val="000000"/>
                          </a:solidFill>
                          <a:effectLst/>
                          <a:latin typeface="Times New Roman" panose="02020603050405020304" pitchFamily="18" charset="0"/>
                        </a:rPr>
                        <a:t>Tiks nodrošināta  </a:t>
                      </a:r>
                      <a:r>
                        <a:rPr lang="lv-LV" sz="900" b="0" i="0" u="none" strike="noStrike" dirty="0" err="1">
                          <a:solidFill>
                            <a:srgbClr val="000000"/>
                          </a:solidFill>
                          <a:effectLst/>
                          <a:latin typeface="Times New Roman" panose="02020603050405020304" pitchFamily="18" charset="0"/>
                        </a:rPr>
                        <a:t>Iekšlietu</a:t>
                      </a:r>
                      <a:r>
                        <a:rPr lang="lv-LV" sz="900" b="0" i="0" u="none" strike="noStrike" dirty="0">
                          <a:solidFill>
                            <a:srgbClr val="000000"/>
                          </a:solidFill>
                          <a:effectLst/>
                          <a:latin typeface="Times New Roman" panose="02020603050405020304" pitchFamily="18" charset="0"/>
                        </a:rPr>
                        <a:t> ministrijas kapacitātes stiprināšana, kas saistīta ar darba apjoma pieaugumu pievienojoties Vienotam pakalpojumu centram</a:t>
                      </a:r>
                    </a:p>
                  </a:txBody>
                  <a:tcPr marL="7208" marR="7208" marT="720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752662404"/>
                  </a:ext>
                </a:extLst>
              </a:tr>
              <a:tr h="246300">
                <a:tc>
                  <a:txBody>
                    <a:bodyPr/>
                    <a:lstStyle/>
                    <a:p>
                      <a:pPr algn="ctr" rtl="0" fontAlgn="ctr"/>
                      <a:r>
                        <a:rPr lang="lv-LV" sz="900" b="0" i="0" u="none" strike="noStrike" dirty="0">
                          <a:solidFill>
                            <a:srgbClr val="000000"/>
                          </a:solidFill>
                          <a:effectLst/>
                          <a:latin typeface="Times New Roman" panose="02020603050405020304" pitchFamily="18" charset="0"/>
                        </a:rPr>
                        <a:t>10</a:t>
                      </a:r>
                    </a:p>
                  </a:txBody>
                  <a:tcPr marL="7208" marR="7208" marT="720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lv-LV" sz="900" b="0" i="0" u="none" strike="noStrike" dirty="0">
                          <a:solidFill>
                            <a:srgbClr val="000000"/>
                          </a:solidFill>
                          <a:effectLst/>
                          <a:latin typeface="Times New Roman" panose="02020603050405020304" pitchFamily="18" charset="0"/>
                        </a:rPr>
                        <a:t>Pedagogu darba samaksas pieauguma grafika īstenošanas 2. solim no 2024. gada 1. janvāra (VP)***</a:t>
                      </a:r>
                    </a:p>
                  </a:txBody>
                  <a:tcPr marL="7208" marR="7208" marT="720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lv-LV" sz="900" b="0" i="0" u="none" strike="noStrike" dirty="0">
                          <a:solidFill>
                            <a:srgbClr val="000000"/>
                          </a:solidFill>
                          <a:effectLst/>
                          <a:latin typeface="Times New Roman" panose="02020603050405020304" pitchFamily="18" charset="0"/>
                        </a:rPr>
                        <a:t>49 139</a:t>
                      </a:r>
                    </a:p>
                  </a:txBody>
                  <a:tcPr marL="7208" marR="7208" marT="720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lv-LV" sz="900" b="0" i="0" u="none" strike="noStrike" dirty="0">
                          <a:solidFill>
                            <a:srgbClr val="000000"/>
                          </a:solidFill>
                          <a:effectLst/>
                          <a:latin typeface="Times New Roman" panose="02020603050405020304" pitchFamily="18" charset="0"/>
                        </a:rPr>
                        <a:t>49 139</a:t>
                      </a:r>
                    </a:p>
                  </a:txBody>
                  <a:tcPr marL="7208" marR="7208" marT="720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lv-LV" sz="900" b="0" i="0" u="none" strike="noStrike" dirty="0">
                          <a:solidFill>
                            <a:srgbClr val="000000"/>
                          </a:solidFill>
                          <a:effectLst/>
                          <a:latin typeface="Times New Roman" panose="02020603050405020304" pitchFamily="18" charset="0"/>
                        </a:rPr>
                        <a:t>49 139</a:t>
                      </a:r>
                    </a:p>
                  </a:txBody>
                  <a:tcPr marL="7208" marR="7208" marT="720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lv-LV" sz="900" b="0" i="0" u="none" strike="noStrike" dirty="0">
                          <a:solidFill>
                            <a:srgbClr val="000000"/>
                          </a:solidFill>
                          <a:effectLst/>
                          <a:latin typeface="Times New Roman" panose="02020603050405020304" pitchFamily="18" charset="0"/>
                        </a:rPr>
                        <a:t>Tiks nodrošināts Valsts policijas koledžas pedagogu darba samaksas pieaugums</a:t>
                      </a:r>
                    </a:p>
                  </a:txBody>
                  <a:tcPr marL="7208" marR="7208" marT="720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4265111957"/>
                  </a:ext>
                </a:extLst>
              </a:tr>
            </a:tbl>
          </a:graphicData>
        </a:graphic>
      </p:graphicFrame>
      <p:sp>
        <p:nvSpPr>
          <p:cNvPr id="4" name="Rectangle 3">
            <a:extLst>
              <a:ext uri="{FF2B5EF4-FFF2-40B4-BE49-F238E27FC236}">
                <a16:creationId xmlns:a16="http://schemas.microsoft.com/office/drawing/2014/main" id="{4444F731-A8EE-420C-8419-6D40D14A84DD}"/>
              </a:ext>
            </a:extLst>
          </p:cNvPr>
          <p:cNvSpPr/>
          <p:nvPr/>
        </p:nvSpPr>
        <p:spPr>
          <a:xfrm>
            <a:off x="302419" y="6137888"/>
            <a:ext cx="7657551" cy="553998"/>
          </a:xfrm>
          <a:prstGeom prst="rect">
            <a:avLst/>
          </a:prstGeom>
          <a:solidFill>
            <a:schemeClr val="accent1">
              <a:lumMod val="20000"/>
              <a:lumOff val="80000"/>
            </a:schemeClr>
          </a:solidFill>
        </p:spPr>
        <p:txBody>
          <a:bodyPr wrap="square">
            <a:spAutoFit/>
          </a:bodyPr>
          <a:lstStyle/>
          <a:p>
            <a:pPr marL="171450" indent="-171450" defTabSz="444500">
              <a:spcAft>
                <a:spcPts val="0"/>
              </a:spcAft>
              <a:buFont typeface="Arial" panose="020B0604020202020204" pitchFamily="34" charset="0"/>
              <a:buChar char="•"/>
              <a:defRPr/>
            </a:pPr>
            <a:r>
              <a:rPr lang="lv-LV" sz="1000" dirty="0"/>
              <a:t>* Saskaņā ar Ministru kabineta 2023. gada 26. septembra sēdes </a:t>
            </a:r>
            <a:r>
              <a:rPr lang="lv-LV" sz="1000" dirty="0" err="1"/>
              <a:t>protokollēmuma</a:t>
            </a:r>
            <a:r>
              <a:rPr lang="lv-LV" sz="1000" dirty="0"/>
              <a:t> (prot.Nr.47 43.§) 2.punktu</a:t>
            </a:r>
          </a:p>
          <a:p>
            <a:pPr marL="171450" indent="-171450" defTabSz="444500">
              <a:spcAft>
                <a:spcPts val="0"/>
              </a:spcAft>
              <a:buFont typeface="Arial" panose="020B0604020202020204" pitchFamily="34" charset="0"/>
              <a:buChar char="•"/>
              <a:defRPr/>
            </a:pPr>
            <a:r>
              <a:rPr lang="lv-LV" sz="1000" dirty="0"/>
              <a:t>** Valsts kancelejas sagatavotā starpnozaru prioritāte</a:t>
            </a:r>
          </a:p>
          <a:p>
            <a:pPr marL="171450" indent="-171450" defTabSz="444500">
              <a:spcAft>
                <a:spcPts val="0"/>
              </a:spcAft>
              <a:buFont typeface="Arial" panose="020B0604020202020204" pitchFamily="34" charset="0"/>
              <a:buChar char="•"/>
              <a:defRPr/>
            </a:pPr>
            <a:r>
              <a:rPr lang="lv-LV" sz="1000" dirty="0"/>
              <a:t>*** Izglītības un zinātnes ministrijas sagatavotā starpnozaru prioritāte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F2A41B2-3E7D-409B-A6BD-6D7348FC2D66}"/>
              </a:ext>
            </a:extLst>
          </p:cNvPr>
          <p:cNvPicPr>
            <a:picLocks noChangeAspect="1"/>
          </p:cNvPicPr>
          <p:nvPr/>
        </p:nvPicPr>
        <p:blipFill>
          <a:blip r:embed="rId2"/>
          <a:stretch>
            <a:fillRect/>
          </a:stretch>
        </p:blipFill>
        <p:spPr>
          <a:xfrm>
            <a:off x="230259" y="1163002"/>
            <a:ext cx="2271042" cy="1628294"/>
          </a:xfrm>
          <a:prstGeom prst="ellipse">
            <a:avLst/>
          </a:prstGeom>
          <a:ln>
            <a:noFill/>
          </a:ln>
          <a:effectLst>
            <a:softEdge rad="112500"/>
          </a:effectLst>
        </p:spPr>
      </p:pic>
      <p:sp>
        <p:nvSpPr>
          <p:cNvPr id="28674" name="Title 1">
            <a:extLst>
              <a:ext uri="{FF2B5EF4-FFF2-40B4-BE49-F238E27FC236}">
                <a16:creationId xmlns:a16="http://schemas.microsoft.com/office/drawing/2014/main" id="{F0583C24-B0AF-4B84-A562-B274BE9E222E}"/>
              </a:ext>
            </a:extLst>
          </p:cNvPr>
          <p:cNvSpPr>
            <a:spLocks noGrp="1"/>
          </p:cNvSpPr>
          <p:nvPr>
            <p:ph type="title"/>
          </p:nvPr>
        </p:nvSpPr>
        <p:spPr>
          <a:xfrm>
            <a:off x="1452032" y="419557"/>
            <a:ext cx="7237413" cy="560598"/>
          </a:xfrm>
        </p:spPr>
        <p:txBody>
          <a:bodyPr>
            <a:noAutofit/>
          </a:bodyPr>
          <a:lstStyle/>
          <a:p>
            <a:pPr algn="ctr"/>
            <a:r>
              <a:rPr lang="lv-LV" altLang="lv-LV" sz="1600" dirty="0">
                <a:solidFill>
                  <a:srgbClr val="04046C"/>
                </a:solidFill>
                <a:latin typeface="Times New Roman" panose="02020603050405020304" pitchFamily="18" charset="0"/>
                <a:cs typeface="Times New Roman" panose="02020603050405020304" pitchFamily="18" charset="0"/>
              </a:rPr>
              <a:t>IEKŠLIETU MINISTRIJAS 2024. -2026.GADA ATBALSTĪTIE PASĀKUMI </a:t>
            </a:r>
            <a:br>
              <a:rPr lang="lv-LV" altLang="lv-LV" sz="1600" dirty="0">
                <a:solidFill>
                  <a:srgbClr val="04046C"/>
                </a:solidFill>
                <a:latin typeface="Times New Roman" panose="02020603050405020304" pitchFamily="18" charset="0"/>
                <a:cs typeface="Times New Roman" panose="02020603050405020304" pitchFamily="18" charset="0"/>
              </a:rPr>
            </a:br>
            <a:r>
              <a:rPr lang="lv-LV" sz="1600" dirty="0">
                <a:solidFill>
                  <a:srgbClr val="002086"/>
                </a:solidFill>
                <a:latin typeface="Times New Roman" panose="02020603050405020304" pitchFamily="18" charset="0"/>
                <a:cs typeface="Times New Roman" panose="02020603050405020304" pitchFamily="18" charset="0"/>
              </a:rPr>
              <a:t>(I)</a:t>
            </a:r>
            <a:endParaRPr lang="lv-LV" altLang="lv-LV" sz="1600" dirty="0">
              <a:solidFill>
                <a:srgbClr val="002086"/>
              </a:solidFill>
              <a:latin typeface="Times New Roman" panose="02020603050405020304" pitchFamily="18" charset="0"/>
              <a:cs typeface="Times New Roman" panose="02020603050405020304" pitchFamily="18" charset="0"/>
            </a:endParaRPr>
          </a:p>
        </p:txBody>
      </p:sp>
      <p:sp>
        <p:nvSpPr>
          <p:cNvPr id="28676" name="Slide Number Placeholder 6">
            <a:extLst>
              <a:ext uri="{FF2B5EF4-FFF2-40B4-BE49-F238E27FC236}">
                <a16:creationId xmlns:a16="http://schemas.microsoft.com/office/drawing/2014/main" id="{8D7891F2-65D3-432B-B097-682FB90B9736}"/>
              </a:ext>
            </a:extLst>
          </p:cNvPr>
          <p:cNvSpPr>
            <a:spLocks noGrp="1"/>
          </p:cNvSpPr>
          <p:nvPr>
            <p:ph type="sldNum" sz="quarter" idx="13"/>
          </p:nvPr>
        </p:nvSpPr>
        <p:spPr bwMode="auto">
          <a:xfrm>
            <a:off x="8583968" y="6380050"/>
            <a:ext cx="385762"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5F30AAD-EF56-469F-ABAE-F9C83EAF18C5}" type="slidenum">
              <a:rPr lang="en-US" altLang="lv-LV" smtClean="0"/>
              <a:pPr/>
              <a:t>11</a:t>
            </a:fld>
            <a:endParaRPr lang="en-US" altLang="lv-LV"/>
          </a:p>
        </p:txBody>
      </p:sp>
      <p:sp>
        <p:nvSpPr>
          <p:cNvPr id="6" name="Title 1">
            <a:extLst>
              <a:ext uri="{FF2B5EF4-FFF2-40B4-BE49-F238E27FC236}">
                <a16:creationId xmlns:a16="http://schemas.microsoft.com/office/drawing/2014/main" id="{7225666B-C1FD-49E7-A67E-32B2F766FED6}"/>
              </a:ext>
            </a:extLst>
          </p:cNvPr>
          <p:cNvSpPr txBox="1">
            <a:spLocks/>
          </p:cNvSpPr>
          <p:nvPr/>
        </p:nvSpPr>
        <p:spPr bwMode="auto">
          <a:xfrm>
            <a:off x="1246536" y="945915"/>
            <a:ext cx="7237413" cy="649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ctr"/>
            <a:r>
              <a:rPr lang="lv-LV" altLang="lv-LV" sz="1600" dirty="0">
                <a:solidFill>
                  <a:srgbClr val="FF0000"/>
                </a:solidFill>
                <a:latin typeface="Times New Roman" panose="02020603050405020304" pitchFamily="18" charset="0"/>
                <a:cs typeface="Times New Roman" panose="02020603050405020304" pitchFamily="18" charset="0"/>
              </a:rPr>
              <a:t>Atlīdzība Iekšlietu ministrijas un Tieslietu ministrijas  institūcijās nodarbinātajiem (amatpersonas ar speciālajām dienesta pakāpēm), kā arī Probācijas dienesta darbiniekiem</a:t>
            </a:r>
          </a:p>
        </p:txBody>
      </p:sp>
      <p:grpSp>
        <p:nvGrpSpPr>
          <p:cNvPr id="10" name="Group 4">
            <a:extLst>
              <a:ext uri="{FF2B5EF4-FFF2-40B4-BE49-F238E27FC236}">
                <a16:creationId xmlns:a16="http://schemas.microsoft.com/office/drawing/2014/main" id="{2D29D2C2-8CC8-499B-8CFA-2CC425B5657F}"/>
              </a:ext>
            </a:extLst>
          </p:cNvPr>
          <p:cNvGrpSpPr>
            <a:grpSpLocks/>
          </p:cNvGrpSpPr>
          <p:nvPr/>
        </p:nvGrpSpPr>
        <p:grpSpPr bwMode="auto">
          <a:xfrm>
            <a:off x="84143" y="2477688"/>
            <a:ext cx="8975714" cy="2781689"/>
            <a:chOff x="15393" y="254223"/>
            <a:chExt cx="8419897" cy="1182688"/>
          </a:xfrm>
        </p:grpSpPr>
        <p:sp>
          <p:nvSpPr>
            <p:cNvPr id="11" name="Rounded Rectangle 6">
              <a:extLst>
                <a:ext uri="{FF2B5EF4-FFF2-40B4-BE49-F238E27FC236}">
                  <a16:creationId xmlns:a16="http://schemas.microsoft.com/office/drawing/2014/main" id="{A977E5A4-D84F-40AD-A95B-20A16BA73BD6}"/>
                </a:ext>
              </a:extLst>
            </p:cNvPr>
            <p:cNvSpPr/>
            <p:nvPr/>
          </p:nvSpPr>
          <p:spPr>
            <a:xfrm>
              <a:off x="15393" y="254223"/>
              <a:ext cx="8419897" cy="1182688"/>
            </a:xfrm>
            <a:prstGeom prst="roundRect">
              <a:avLst/>
            </a:prstGeom>
            <a:solidFill>
              <a:schemeClr val="accent1">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ounded Rectangle 4">
              <a:extLst>
                <a:ext uri="{FF2B5EF4-FFF2-40B4-BE49-F238E27FC236}">
                  <a16:creationId xmlns:a16="http://schemas.microsoft.com/office/drawing/2014/main" id="{99E67E54-B77B-4651-BE2E-2438AD692CD3}"/>
                </a:ext>
              </a:extLst>
            </p:cNvPr>
            <p:cNvSpPr txBox="1"/>
            <p:nvPr/>
          </p:nvSpPr>
          <p:spPr>
            <a:xfrm>
              <a:off x="213341" y="311993"/>
              <a:ext cx="8221949" cy="1081586"/>
            </a:xfrm>
            <a:prstGeom prst="rect">
              <a:avLst/>
            </a:prstGeom>
          </p:spPr>
          <p:style>
            <a:lnRef idx="0">
              <a:scrgbClr r="0" g="0" b="0"/>
            </a:lnRef>
            <a:fillRef idx="0">
              <a:scrgbClr r="0" g="0" b="0"/>
            </a:fillRef>
            <a:effectRef idx="0">
              <a:scrgbClr r="0" g="0" b="0"/>
            </a:effectRef>
            <a:fontRef idx="minor">
              <a:schemeClr val="lt1"/>
            </a:fontRef>
          </p:style>
          <p:txBody>
            <a:bodyPr lIns="45720" rIns="45720" spcCol="1270" anchor="ctr"/>
            <a:lstStyle/>
            <a:p>
              <a:pPr>
                <a:defRPr/>
              </a:pPr>
              <a:r>
                <a:rPr lang="lv-LV" sz="1200" dirty="0">
                  <a:solidFill>
                    <a:schemeClr val="tx1"/>
                  </a:solidFill>
                  <a:cs typeface="Times New Roman" panose="02020603050405020304" pitchFamily="18" charset="0"/>
                </a:rPr>
                <a:t>Iekšlietu ministrijas sistēmas iestāžu – Valsts policijas, Valsts robežsardzes, Valsts ugunsdzēsības un glābšanas dienesta, Iekšējās drošības biroja, Valsts policijas koledžas, Valsts robežsardzes koledžas, Ugunsdrošības un civilās aizsardzības koledžas, kā arī Ieslodzījuma vietu pārvaldes amatpersonu konkurētspējīgas atlīdzības nodrošināšana ir viens no svarīgākajiem jautājumiem stabilam un ilgtspējīgam dienestam, kas motivē amatpersonas uzsākt un turpināt dienestu, un ir garants valsts iekšējās drošības stiprināšanā.</a:t>
              </a:r>
            </a:p>
            <a:p>
              <a:pPr>
                <a:defRPr/>
              </a:pPr>
              <a:r>
                <a:rPr lang="lv-LV" sz="1200" b="1" i="1" dirty="0">
                  <a:solidFill>
                    <a:schemeClr val="tx1"/>
                  </a:solidFill>
                  <a:cs typeface="Times New Roman" panose="02020603050405020304" pitchFamily="18" charset="0"/>
                </a:rPr>
                <a:t>Ministru kabineta 2022.gada 19.aprīļa sēdē (prot. Nr.22 38.§) tika izskatīts Iekšlietu ministrijas sagatavotais informatīvais ziņojums "Par priekšlikumiem atlīdzības palielināšanai Iekšlietu ministrijas un Tieslietu ministrijas institūcijās nodarbinātajiem, kas nodrošina valsts iekšējās drošības stiprināšanas pasākumu īstenošanu ", </a:t>
              </a:r>
              <a:r>
                <a:rPr lang="lv-LV" sz="1200" b="1" i="1" dirty="0">
                  <a:solidFill>
                    <a:srgbClr val="FF0000"/>
                  </a:solidFill>
                  <a:cs typeface="Times New Roman" panose="02020603050405020304" pitchFamily="18" charset="0"/>
                </a:rPr>
                <a:t>lai nodrošinātu tajā paredzēto - turpinātu 2023. gadā uzsākto atlīdzības palielināšanu amatpersonām, nepieciešams  finansējums 2024. gadā un turpmākajos gados.</a:t>
              </a:r>
            </a:p>
            <a:p>
              <a:pPr>
                <a:defRPr/>
              </a:pPr>
              <a:r>
                <a:rPr lang="lv-LV" sz="1200" i="1" dirty="0">
                  <a:solidFill>
                    <a:schemeClr val="tx1"/>
                  </a:solidFill>
                  <a:cs typeface="Times New Roman" panose="02020603050405020304" pitchFamily="18" charset="0"/>
                </a:rPr>
                <a:t>Saskaņā ar Ministru kabineta 2022. gada 19. aprīļa sēdes protokola Nr. 22 38.§  2.  punktu </a:t>
              </a:r>
              <a:r>
                <a:rPr lang="lv-LV" sz="1200" b="1" i="1" dirty="0">
                  <a:solidFill>
                    <a:schemeClr val="tx1"/>
                  </a:solidFill>
                  <a:cs typeface="Times New Roman" panose="02020603050405020304" pitchFamily="18" charset="0"/>
                </a:rPr>
                <a:t>Iekšlietu ministrijai palielināti bāzes izdevumi 2023.gadā un turpmāk ik gadu 23 990 399 euro apmērā </a:t>
              </a:r>
              <a:r>
                <a:rPr lang="lv-LV" sz="1200" i="1" dirty="0">
                  <a:solidFill>
                    <a:schemeClr val="tx1"/>
                  </a:solidFill>
                  <a:cs typeface="Times New Roman" panose="02020603050405020304" pitchFamily="18" charset="0"/>
                </a:rPr>
                <a:t>amatpersonu mēnešalgu palielināšanai (vidēji par 10%) no 2023. gada 1. janvāra</a:t>
              </a:r>
            </a:p>
          </p:txBody>
        </p:sp>
      </p:grpSp>
      <p:sp>
        <p:nvSpPr>
          <p:cNvPr id="14" name="Wave 13">
            <a:extLst>
              <a:ext uri="{FF2B5EF4-FFF2-40B4-BE49-F238E27FC236}">
                <a16:creationId xmlns:a16="http://schemas.microsoft.com/office/drawing/2014/main" id="{53A2360C-AB7F-4E36-93F2-75B84675246E}"/>
              </a:ext>
            </a:extLst>
          </p:cNvPr>
          <p:cNvSpPr/>
          <p:nvPr/>
        </p:nvSpPr>
        <p:spPr>
          <a:xfrm>
            <a:off x="5871079" y="1700351"/>
            <a:ext cx="2968121" cy="777335"/>
          </a:xfrm>
          <a:prstGeom prst="wave">
            <a:avLst>
              <a:gd name="adj1" fmla="val 12500"/>
              <a:gd name="adj2" fmla="val 329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200" b="1" dirty="0">
                <a:solidFill>
                  <a:schemeClr val="tx1"/>
                </a:solidFill>
                <a:effectLst>
                  <a:outerShdw blurRad="38100" dist="38100" dir="2700000" algn="tl">
                    <a:srgbClr val="000000">
                      <a:alpha val="43137"/>
                    </a:srgbClr>
                  </a:outerShdw>
                </a:effectLst>
              </a:rPr>
              <a:t>2024.gadā un turpmāk ik gadu</a:t>
            </a:r>
          </a:p>
          <a:p>
            <a:pPr algn="ctr"/>
            <a:r>
              <a:rPr lang="lv-LV" sz="1200" b="1" dirty="0">
                <a:solidFill>
                  <a:schemeClr val="tx1"/>
                </a:solidFill>
                <a:effectLst>
                  <a:outerShdw blurRad="38100" dist="38100" dir="2700000" algn="tl">
                    <a:srgbClr val="000000">
                      <a:alpha val="43137"/>
                    </a:srgbClr>
                  </a:outerShdw>
                </a:effectLst>
              </a:rPr>
              <a:t> 23 990 399 </a:t>
            </a:r>
            <a:r>
              <a:rPr lang="lv-LV" sz="1200" b="1" i="1" dirty="0">
                <a:solidFill>
                  <a:schemeClr val="tx1"/>
                </a:solidFill>
                <a:effectLst>
                  <a:outerShdw blurRad="38100" dist="38100" dir="2700000" algn="tl">
                    <a:srgbClr val="000000">
                      <a:alpha val="43137"/>
                    </a:srgbClr>
                  </a:outerShdw>
                </a:effectLst>
              </a:rPr>
              <a:t>euro</a:t>
            </a:r>
          </a:p>
        </p:txBody>
      </p:sp>
      <p:sp>
        <p:nvSpPr>
          <p:cNvPr id="15" name="Rectangle 14">
            <a:extLst>
              <a:ext uri="{FF2B5EF4-FFF2-40B4-BE49-F238E27FC236}">
                <a16:creationId xmlns:a16="http://schemas.microsoft.com/office/drawing/2014/main" id="{4E77FE6D-3C5F-429C-A22C-7BA52E711478}"/>
              </a:ext>
            </a:extLst>
          </p:cNvPr>
          <p:cNvSpPr/>
          <p:nvPr/>
        </p:nvSpPr>
        <p:spPr>
          <a:xfrm>
            <a:off x="354368" y="5465770"/>
            <a:ext cx="8229600" cy="861774"/>
          </a:xfrm>
          <a:prstGeom prst="rect">
            <a:avLst/>
          </a:prstGeom>
          <a:solidFill>
            <a:schemeClr val="accent1">
              <a:lumMod val="20000"/>
              <a:lumOff val="80000"/>
            </a:schemeClr>
          </a:solidFill>
        </p:spPr>
        <p:txBody>
          <a:bodyPr>
            <a:spAutoFit/>
          </a:bodyPr>
          <a:lstStyle/>
          <a:p>
            <a:pPr defTabSz="444500">
              <a:spcAft>
                <a:spcPts val="0"/>
              </a:spcAft>
              <a:defRPr/>
            </a:pPr>
            <a:r>
              <a:rPr lang="lv-LV" sz="1000" dirty="0"/>
              <a:t>Tieslietu ministrijai dienestam 2024.gadā un turpmāk ik gadu 6 447 806 </a:t>
            </a:r>
            <a:r>
              <a:rPr lang="lv-LV" sz="1000" dirty="0" err="1"/>
              <a:t>euro</a:t>
            </a:r>
            <a:r>
              <a:rPr lang="lv-LV" sz="1000" dirty="0"/>
              <a:t>, tai skaitā: </a:t>
            </a:r>
          </a:p>
          <a:p>
            <a:pPr defTabSz="444500">
              <a:spcAft>
                <a:spcPts val="0"/>
              </a:spcAft>
              <a:defRPr/>
            </a:pPr>
            <a:r>
              <a:rPr lang="lv-LV" sz="1000" i="1" dirty="0">
                <a:cs typeface="Times New Roman" panose="02020603050405020304" pitchFamily="18" charset="0"/>
              </a:rPr>
              <a:t>1) Saskaņā ar Ministru kabineta 2022. gada 19. aprīļa sēdes protokola Nr. 22 38.§  2.  punktu Ieslodzījuma </a:t>
            </a:r>
            <a:r>
              <a:rPr lang="lv-LV" sz="1000" i="1">
                <a:cs typeface="Times New Roman" panose="02020603050405020304" pitchFamily="18" charset="0"/>
              </a:rPr>
              <a:t>vietu pārvaldei </a:t>
            </a:r>
            <a:r>
              <a:rPr lang="lv-LV" sz="1000" i="1" dirty="0">
                <a:cs typeface="Times New Roman" panose="02020603050405020304" pitchFamily="18" charset="0"/>
              </a:rPr>
              <a:t>palielināti bāzes izdevumi 2023.gadā un turpmāk ik gadu </a:t>
            </a:r>
            <a:r>
              <a:rPr lang="lv-LV" sz="1000" i="1" dirty="0"/>
              <a:t>3 537 936 euro </a:t>
            </a:r>
            <a:r>
              <a:rPr lang="lv-LV" sz="1000" i="1" dirty="0">
                <a:cs typeface="Times New Roman" panose="02020603050405020304" pitchFamily="18" charset="0"/>
              </a:rPr>
              <a:t>apmērā amatpersonu mēnešalgu palielināšanai (vidēji par 10%) no 2023. gada 1. janvāra</a:t>
            </a:r>
          </a:p>
          <a:p>
            <a:pPr defTabSz="444500">
              <a:spcAft>
                <a:spcPts val="0"/>
              </a:spcAft>
              <a:defRPr/>
            </a:pPr>
            <a:r>
              <a:rPr lang="lv-LV" sz="1000" dirty="0">
                <a:cs typeface="Times New Roman" panose="02020603050405020304" pitchFamily="18" charset="0"/>
              </a:rPr>
              <a:t>2) Probācijas dienesta darbinieku atlīdzības palielināšanai  papildu piešķirts finansējums 2024. gadā un turpmāk ik gadu  2 909 870 </a:t>
            </a:r>
            <a:r>
              <a:rPr lang="lv-LV" sz="1000" dirty="0" err="1">
                <a:cs typeface="Times New Roman" panose="02020603050405020304" pitchFamily="18" charset="0"/>
              </a:rPr>
              <a:t>euro</a:t>
            </a:r>
            <a:r>
              <a:rPr lang="lv-LV" sz="1000" dirty="0">
                <a:cs typeface="Times New Roman" panose="02020603050405020304" pitchFamily="18" charset="0"/>
              </a:rPr>
              <a:t>.</a:t>
            </a:r>
          </a:p>
          <a:p>
            <a:pPr defTabSz="444500">
              <a:spcAft>
                <a:spcPts val="0"/>
              </a:spcAft>
              <a:defRPr/>
            </a:pPr>
            <a:r>
              <a:rPr lang="lv-LV" sz="1000" dirty="0"/>
              <a:t> </a:t>
            </a:r>
          </a:p>
        </p:txBody>
      </p:sp>
    </p:spTree>
    <p:extLst>
      <p:ext uri="{BB962C8B-B14F-4D97-AF65-F5344CB8AC3E}">
        <p14:creationId xmlns:p14="http://schemas.microsoft.com/office/powerpoint/2010/main" val="3386724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F0583C24-B0AF-4B84-A562-B274BE9E222E}"/>
              </a:ext>
            </a:extLst>
          </p:cNvPr>
          <p:cNvSpPr>
            <a:spLocks noGrp="1"/>
          </p:cNvSpPr>
          <p:nvPr>
            <p:ph type="title"/>
          </p:nvPr>
        </p:nvSpPr>
        <p:spPr>
          <a:xfrm>
            <a:off x="1452032" y="419556"/>
            <a:ext cx="7168553" cy="494843"/>
          </a:xfrm>
        </p:spPr>
        <p:txBody>
          <a:bodyPr>
            <a:normAutofit fontScale="90000"/>
          </a:bodyPr>
          <a:lstStyle/>
          <a:p>
            <a:pPr algn="ctr"/>
            <a:r>
              <a:rPr lang="lv-LV" altLang="lv-LV" sz="1600" dirty="0">
                <a:solidFill>
                  <a:srgbClr val="04046C"/>
                </a:solidFill>
                <a:latin typeface="Times New Roman" panose="02020603050405020304" pitchFamily="18" charset="0"/>
                <a:cs typeface="Times New Roman" panose="02020603050405020304" pitchFamily="18" charset="0"/>
              </a:rPr>
              <a:t>IEKŠLIETU MINISTRIJAS 2024. -2026.GADA ATBALSTĪTIE PASĀKUMI </a:t>
            </a:r>
            <a:br>
              <a:rPr lang="lv-LV" altLang="lv-LV" sz="1600" dirty="0">
                <a:solidFill>
                  <a:srgbClr val="04046C"/>
                </a:solidFill>
                <a:latin typeface="Times New Roman" panose="02020603050405020304" pitchFamily="18" charset="0"/>
                <a:cs typeface="Times New Roman" panose="02020603050405020304" pitchFamily="18" charset="0"/>
              </a:rPr>
            </a:br>
            <a:r>
              <a:rPr lang="lv-LV" sz="1600" dirty="0">
                <a:solidFill>
                  <a:srgbClr val="002086"/>
                </a:solidFill>
                <a:latin typeface="Times New Roman" panose="02020603050405020304" pitchFamily="18" charset="0"/>
                <a:cs typeface="Times New Roman" panose="02020603050405020304" pitchFamily="18" charset="0"/>
              </a:rPr>
              <a:t>(II)</a:t>
            </a:r>
            <a:endParaRPr lang="lv-LV" altLang="lv-LV" sz="1600" dirty="0">
              <a:solidFill>
                <a:srgbClr val="002086"/>
              </a:solidFill>
              <a:latin typeface="Times New Roman" panose="02020603050405020304" pitchFamily="18" charset="0"/>
              <a:cs typeface="Times New Roman" panose="02020603050405020304" pitchFamily="18" charset="0"/>
            </a:endParaRPr>
          </a:p>
        </p:txBody>
      </p:sp>
      <p:sp>
        <p:nvSpPr>
          <p:cNvPr id="28676" name="Slide Number Placeholder 6">
            <a:extLst>
              <a:ext uri="{FF2B5EF4-FFF2-40B4-BE49-F238E27FC236}">
                <a16:creationId xmlns:a16="http://schemas.microsoft.com/office/drawing/2014/main" id="{8D7891F2-65D3-432B-B097-682FB90B9736}"/>
              </a:ext>
            </a:extLst>
          </p:cNvPr>
          <p:cNvSpPr>
            <a:spLocks noGrp="1"/>
          </p:cNvSpPr>
          <p:nvPr>
            <p:ph type="sldNum" sz="quarter" idx="13"/>
          </p:nvPr>
        </p:nvSpPr>
        <p:spPr bwMode="auto">
          <a:xfrm>
            <a:off x="8453438" y="6324600"/>
            <a:ext cx="385762"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5F30AAD-EF56-469F-ABAE-F9C83EAF18C5}" type="slidenum">
              <a:rPr lang="en-US" altLang="lv-LV" smtClean="0"/>
              <a:pPr/>
              <a:t>12</a:t>
            </a:fld>
            <a:endParaRPr lang="en-US" altLang="lv-LV"/>
          </a:p>
        </p:txBody>
      </p:sp>
      <p:pic>
        <p:nvPicPr>
          <p:cNvPr id="3" name="Picture 2">
            <a:extLst>
              <a:ext uri="{FF2B5EF4-FFF2-40B4-BE49-F238E27FC236}">
                <a16:creationId xmlns:a16="http://schemas.microsoft.com/office/drawing/2014/main" id="{27B3BC57-E5C9-4024-AEB5-C0FEEDD458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4103" y="1098612"/>
            <a:ext cx="4805342" cy="2559946"/>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6" name="Title 1">
            <a:extLst>
              <a:ext uri="{FF2B5EF4-FFF2-40B4-BE49-F238E27FC236}">
                <a16:creationId xmlns:a16="http://schemas.microsoft.com/office/drawing/2014/main" id="{7225666B-C1FD-49E7-A67E-32B2F766FED6}"/>
              </a:ext>
            </a:extLst>
          </p:cNvPr>
          <p:cNvSpPr txBox="1">
            <a:spLocks/>
          </p:cNvSpPr>
          <p:nvPr/>
        </p:nvSpPr>
        <p:spPr bwMode="auto">
          <a:xfrm>
            <a:off x="1550254" y="845033"/>
            <a:ext cx="7237413" cy="425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ctr"/>
            <a:r>
              <a:rPr lang="lv-LV" sz="1600" dirty="0">
                <a:solidFill>
                  <a:srgbClr val="FF0000"/>
                </a:solidFill>
                <a:latin typeface="Times New Roman" panose="02020603050405020304" pitchFamily="18" charset="0"/>
                <a:cs typeface="Times New Roman" panose="02020603050405020304" pitchFamily="18" charset="0"/>
              </a:rPr>
              <a:t>Kvalitatīvas izglītības ieguves nodrošināšana tiesībaizsardzības iestāžu amatpersonām </a:t>
            </a:r>
            <a:endParaRPr lang="lv-LV" altLang="lv-LV" sz="1600" dirty="0">
              <a:solidFill>
                <a:srgbClr val="FF0000"/>
              </a:solidFill>
              <a:latin typeface="Times New Roman" panose="02020603050405020304" pitchFamily="18" charset="0"/>
              <a:cs typeface="Times New Roman" panose="02020603050405020304" pitchFamily="18" charset="0"/>
            </a:endParaRPr>
          </a:p>
        </p:txBody>
      </p:sp>
      <p:grpSp>
        <p:nvGrpSpPr>
          <p:cNvPr id="8" name="Group 4">
            <a:extLst>
              <a:ext uri="{FF2B5EF4-FFF2-40B4-BE49-F238E27FC236}">
                <a16:creationId xmlns:a16="http://schemas.microsoft.com/office/drawing/2014/main" id="{2CE11C3B-6205-456A-A2F7-8CB2B6F12E64}"/>
              </a:ext>
            </a:extLst>
          </p:cNvPr>
          <p:cNvGrpSpPr>
            <a:grpSpLocks/>
          </p:cNvGrpSpPr>
          <p:nvPr/>
        </p:nvGrpSpPr>
        <p:grpSpPr bwMode="auto">
          <a:xfrm>
            <a:off x="304800" y="3629250"/>
            <a:ext cx="8755062" cy="3000150"/>
            <a:chOff x="63721" y="-181275"/>
            <a:chExt cx="8678745" cy="1314793"/>
          </a:xfrm>
        </p:grpSpPr>
        <p:sp>
          <p:nvSpPr>
            <p:cNvPr id="9" name="Rounded Rectangle 6">
              <a:extLst>
                <a:ext uri="{FF2B5EF4-FFF2-40B4-BE49-F238E27FC236}">
                  <a16:creationId xmlns:a16="http://schemas.microsoft.com/office/drawing/2014/main" id="{A5FD06DC-A57E-4A03-8792-2783058C3BEA}"/>
                </a:ext>
              </a:extLst>
            </p:cNvPr>
            <p:cNvSpPr/>
            <p:nvPr/>
          </p:nvSpPr>
          <p:spPr>
            <a:xfrm>
              <a:off x="63721" y="-181275"/>
              <a:ext cx="8419897" cy="1305356"/>
            </a:xfrm>
            <a:prstGeom prst="roundRect">
              <a:avLst/>
            </a:prstGeom>
            <a:solidFill>
              <a:schemeClr val="accent1">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Rounded Rectangle 4">
              <a:extLst>
                <a:ext uri="{FF2B5EF4-FFF2-40B4-BE49-F238E27FC236}">
                  <a16:creationId xmlns:a16="http://schemas.microsoft.com/office/drawing/2014/main" id="{69B45ECA-676F-49F7-8DE3-AA5CC78F0665}"/>
                </a:ext>
              </a:extLst>
            </p:cNvPr>
            <p:cNvSpPr txBox="1"/>
            <p:nvPr/>
          </p:nvSpPr>
          <p:spPr>
            <a:xfrm>
              <a:off x="322569" y="-169556"/>
              <a:ext cx="8419897" cy="1303074"/>
            </a:xfrm>
            <a:prstGeom prst="rect">
              <a:avLst/>
            </a:prstGeom>
          </p:spPr>
          <p:style>
            <a:lnRef idx="0">
              <a:scrgbClr r="0" g="0" b="0"/>
            </a:lnRef>
            <a:fillRef idx="0">
              <a:scrgbClr r="0" g="0" b="0"/>
            </a:fillRef>
            <a:effectRef idx="0">
              <a:scrgbClr r="0" g="0" b="0"/>
            </a:effectRef>
            <a:fontRef idx="minor">
              <a:schemeClr val="lt1"/>
            </a:fontRef>
          </p:style>
          <p:txBody>
            <a:bodyPr lIns="45720" rIns="45720" spcCol="1270" anchor="ctr"/>
            <a:lstStyle/>
            <a:p>
              <a:pPr>
                <a:defRPr/>
              </a:pPr>
              <a:r>
                <a:rPr lang="lv-LV" sz="1200" b="1" u="sng" dirty="0">
                  <a:solidFill>
                    <a:srgbClr val="FF0000"/>
                  </a:solidFill>
                  <a:cs typeface="Times New Roman" panose="02020603050405020304" pitchFamily="18" charset="0"/>
                </a:rPr>
                <a:t>Nodibināts konsorcijs </a:t>
              </a:r>
              <a:r>
                <a:rPr lang="lv-LV" altLang="lv-LV" sz="1200" b="1" u="sng" dirty="0">
                  <a:solidFill>
                    <a:srgbClr val="FF0000"/>
                  </a:solidFill>
                  <a:ea typeface="Verdana" panose="020B0604030504040204" pitchFamily="34" charset="0"/>
                  <a:cs typeface="Times New Roman" panose="02020603050405020304" pitchFamily="18" charset="0"/>
                </a:rPr>
                <a:t>“Iekšējās drošības akadēmija”</a:t>
              </a:r>
            </a:p>
            <a:p>
              <a:pPr algn="just"/>
              <a:r>
                <a:rPr lang="lv-LV" altLang="lv-LV" sz="1200" dirty="0">
                  <a:solidFill>
                    <a:schemeClr val="tx1"/>
                  </a:solidFill>
                  <a:ea typeface="Verdana" panose="020B0604030504040204" pitchFamily="34" charset="0"/>
                  <a:cs typeface="Times New Roman" panose="02020603050405020304" pitchFamily="18" charset="0"/>
                </a:rPr>
                <a:t>Studējošo uzņemšana no 2023. gada 1. septembra.</a:t>
              </a:r>
            </a:p>
            <a:p>
              <a:pPr algn="just"/>
              <a:r>
                <a:rPr lang="lv-LV" altLang="lv-LV" sz="1200" dirty="0">
                  <a:solidFill>
                    <a:schemeClr val="tx1"/>
                  </a:solidFill>
                  <a:ea typeface="Verdana" panose="020B0604030504040204" pitchFamily="34" charset="0"/>
                  <a:cs typeface="Times New Roman" panose="02020603050405020304" pitchFamily="18" charset="0"/>
                </a:rPr>
                <a:t>Papildu finansējums </a:t>
              </a:r>
              <a:r>
                <a:rPr lang="lv-LV" altLang="lv-LV" sz="1200" b="1" dirty="0">
                  <a:solidFill>
                    <a:srgbClr val="FF0000"/>
                  </a:solidFill>
                  <a:ea typeface="Verdana" panose="020B0604030504040204" pitchFamily="34" charset="0"/>
                  <a:cs typeface="Times New Roman" panose="02020603050405020304" pitchFamily="18" charset="0"/>
                </a:rPr>
                <a:t>2024.gadā – 658 784 </a:t>
              </a:r>
              <a:r>
                <a:rPr lang="lv-LV" altLang="lv-LV" sz="1200" b="1" i="1" dirty="0">
                  <a:solidFill>
                    <a:srgbClr val="FF0000"/>
                  </a:solidFill>
                  <a:ea typeface="Verdana" panose="020B0604030504040204" pitchFamily="34" charset="0"/>
                  <a:cs typeface="Times New Roman" panose="02020603050405020304" pitchFamily="18" charset="0"/>
                </a:rPr>
                <a:t>euro</a:t>
              </a:r>
              <a:r>
                <a:rPr lang="lv-LV" altLang="lv-LV" sz="1200" b="1" dirty="0">
                  <a:solidFill>
                    <a:srgbClr val="FF0000"/>
                  </a:solidFill>
                  <a:ea typeface="Verdana" panose="020B0604030504040204" pitchFamily="34" charset="0"/>
                  <a:cs typeface="Times New Roman" panose="02020603050405020304" pitchFamily="18" charset="0"/>
                </a:rPr>
                <a:t>, 2025.gadā – </a:t>
              </a:r>
              <a:r>
                <a:rPr lang="lv-LV" sz="1200" b="1" dirty="0">
                  <a:solidFill>
                    <a:srgbClr val="FF0000"/>
                  </a:solidFill>
                  <a:latin typeface="Times New Roman" panose="02020603050405020304" pitchFamily="18" charset="0"/>
                </a:rPr>
                <a:t>1 669 854 </a:t>
              </a:r>
              <a:r>
                <a:rPr lang="lv-LV" sz="1200" b="1" i="1" dirty="0">
                  <a:solidFill>
                    <a:srgbClr val="FF0000"/>
                  </a:solidFill>
                </a:rPr>
                <a:t>euro</a:t>
              </a:r>
              <a:r>
                <a:rPr lang="lv-LV" altLang="lv-LV" sz="1200" b="1" dirty="0">
                  <a:solidFill>
                    <a:srgbClr val="FF0000"/>
                  </a:solidFill>
                  <a:ea typeface="Verdana" panose="020B0604030504040204" pitchFamily="34" charset="0"/>
                  <a:cs typeface="Times New Roman" panose="02020603050405020304" pitchFamily="18" charset="0"/>
                </a:rPr>
                <a:t>, 2026.gadā un turpmāk ik gadu  -2 513 759 </a:t>
              </a:r>
              <a:r>
                <a:rPr lang="lv-LV" altLang="lv-LV" sz="1200" b="1" i="1" dirty="0" err="1">
                  <a:solidFill>
                    <a:srgbClr val="FF0000"/>
                  </a:solidFill>
                  <a:ea typeface="Verdana" panose="020B0604030504040204" pitchFamily="34" charset="0"/>
                  <a:cs typeface="Times New Roman" panose="02020603050405020304" pitchFamily="18" charset="0"/>
                </a:rPr>
                <a:t>euro</a:t>
              </a:r>
              <a:endParaRPr lang="lv-LV" altLang="lv-LV" sz="1200" b="1" dirty="0">
                <a:solidFill>
                  <a:schemeClr val="tx1"/>
                </a:solidFill>
                <a:ea typeface="Verdana" panose="020B0604030504040204" pitchFamily="34" charset="0"/>
                <a:cs typeface="Times New Roman" panose="02020603050405020304" pitchFamily="18" charset="0"/>
              </a:endParaRPr>
            </a:p>
            <a:p>
              <a:pPr algn="just"/>
              <a:r>
                <a:rPr lang="lv-LV" altLang="lv-LV" sz="1200" b="1" u="sng" dirty="0">
                  <a:solidFill>
                    <a:srgbClr val="FF0000"/>
                  </a:solidFill>
                  <a:ea typeface="Verdana" panose="020B0604030504040204" pitchFamily="34" charset="0"/>
                  <a:cs typeface="Times New Roman" panose="02020603050405020304" pitchFamily="18" charset="0"/>
                </a:rPr>
                <a:t>Sagatavotas 6 jaunas izglītības programmas:</a:t>
              </a:r>
            </a:p>
            <a:p>
              <a:pPr algn="just"/>
              <a:r>
                <a:rPr lang="lv-LV" altLang="lv-LV" sz="1200" i="1" u="sng" dirty="0">
                  <a:solidFill>
                    <a:schemeClr val="tx1"/>
                  </a:solidFill>
                  <a:ea typeface="Verdana" panose="020B0604030504040204" pitchFamily="34" charset="0"/>
                  <a:cs typeface="Times New Roman" panose="02020603050405020304" pitchFamily="18" charset="0"/>
                </a:rPr>
                <a:t>Latvijas Universitāte:</a:t>
              </a:r>
            </a:p>
            <a:p>
              <a:pPr algn="just"/>
              <a:r>
                <a:rPr lang="lv-LV" altLang="lv-LV" sz="1200" dirty="0">
                  <a:solidFill>
                    <a:schemeClr val="tx1"/>
                  </a:solidFill>
                  <a:ea typeface="Verdana" panose="020B0604030504040204" pitchFamily="34" charset="0"/>
                  <a:cs typeface="Times New Roman" panose="02020603050405020304" pitchFamily="18" charset="0"/>
                </a:rPr>
                <a:t>- pirmā cikla augstākās izglītības programma “</a:t>
              </a:r>
              <a:r>
                <a:rPr lang="lv-LV" altLang="lv-LV" sz="1200" dirty="0" err="1">
                  <a:solidFill>
                    <a:schemeClr val="tx1"/>
                  </a:solidFill>
                  <a:ea typeface="Verdana" panose="020B0604030504040204" pitchFamily="34" charset="0"/>
                  <a:cs typeface="Times New Roman" panose="02020603050405020304" pitchFamily="18" charset="0"/>
                </a:rPr>
                <a:t>Pirmstiesas</a:t>
              </a:r>
              <a:r>
                <a:rPr lang="lv-LV" altLang="lv-LV" sz="1200" dirty="0">
                  <a:solidFill>
                    <a:schemeClr val="tx1"/>
                  </a:solidFill>
                  <a:ea typeface="Verdana" panose="020B0604030504040204" pitchFamily="34" charset="0"/>
                  <a:cs typeface="Times New Roman" panose="02020603050405020304" pitchFamily="18" charset="0"/>
                </a:rPr>
                <a:t> izmeklēšana” (pilna laika un nepilna laika studijas);</a:t>
              </a:r>
            </a:p>
            <a:p>
              <a:pPr algn="just"/>
              <a:r>
                <a:rPr lang="lv-LV" altLang="lv-LV" sz="1200" dirty="0">
                  <a:solidFill>
                    <a:schemeClr val="tx1"/>
                  </a:solidFill>
                  <a:ea typeface="Verdana" panose="020B0604030504040204" pitchFamily="34" charset="0"/>
                  <a:cs typeface="Times New Roman" panose="02020603050405020304" pitchFamily="18" charset="0"/>
                </a:rPr>
                <a:t>- otrā cikla augstākās izglītības programma “</a:t>
              </a:r>
              <a:r>
                <a:rPr lang="lv-LV" altLang="lv-LV" sz="1200" dirty="0" err="1">
                  <a:solidFill>
                    <a:schemeClr val="tx1"/>
                  </a:solidFill>
                  <a:ea typeface="Verdana" panose="020B0604030504040204" pitchFamily="34" charset="0"/>
                  <a:cs typeface="Times New Roman" panose="02020603050405020304" pitchFamily="18" charset="0"/>
                </a:rPr>
                <a:t>Pirmstiesas</a:t>
              </a:r>
              <a:r>
                <a:rPr lang="lv-LV" altLang="lv-LV" sz="1200" dirty="0">
                  <a:solidFill>
                    <a:schemeClr val="tx1"/>
                  </a:solidFill>
                  <a:ea typeface="Verdana" panose="020B0604030504040204" pitchFamily="34" charset="0"/>
                  <a:cs typeface="Times New Roman" panose="02020603050405020304" pitchFamily="18" charset="0"/>
                </a:rPr>
                <a:t> izmeklēšana” (nepilna laika studijas);</a:t>
              </a:r>
            </a:p>
            <a:p>
              <a:pPr algn="just"/>
              <a:r>
                <a:rPr lang="lv-LV" altLang="lv-LV" sz="1200" dirty="0">
                  <a:solidFill>
                    <a:schemeClr val="tx1"/>
                  </a:solidFill>
                  <a:ea typeface="Verdana" panose="020B0604030504040204" pitchFamily="34" charset="0"/>
                  <a:cs typeface="Times New Roman" panose="02020603050405020304" pitchFamily="18" charset="0"/>
                </a:rPr>
                <a:t>- otrā cikla augstākās izglītības  programma “Tiesībaizsardzības, kriminālsodu izpildes un glābšanas dienestu vadība”(nepilna laika</a:t>
              </a:r>
            </a:p>
            <a:p>
              <a:pPr algn="just"/>
              <a:r>
                <a:rPr lang="lv-LV" altLang="lv-LV" sz="1200" dirty="0">
                  <a:solidFill>
                    <a:schemeClr val="tx1"/>
                  </a:solidFill>
                  <a:ea typeface="Verdana" panose="020B0604030504040204" pitchFamily="34" charset="0"/>
                  <a:cs typeface="Times New Roman" panose="02020603050405020304" pitchFamily="18" charset="0"/>
                </a:rPr>
                <a:t>  studijas).</a:t>
              </a:r>
            </a:p>
            <a:p>
              <a:pPr algn="just"/>
              <a:r>
                <a:rPr lang="lv-LV" altLang="lv-LV" sz="1200" dirty="0">
                  <a:solidFill>
                    <a:schemeClr val="tx1"/>
                  </a:solidFill>
                  <a:ea typeface="Verdana" panose="020B0604030504040204" pitchFamily="34" charset="0"/>
                  <a:cs typeface="Times New Roman" panose="02020603050405020304" pitchFamily="18" charset="0"/>
                </a:rPr>
                <a:t> </a:t>
              </a:r>
              <a:r>
                <a:rPr lang="lv-LV" altLang="lv-LV" sz="1200" i="1" u="sng" dirty="0">
                  <a:solidFill>
                    <a:schemeClr val="tx1"/>
                  </a:solidFill>
                  <a:ea typeface="Verdana" panose="020B0604030504040204" pitchFamily="34" charset="0"/>
                  <a:cs typeface="Times New Roman" panose="02020603050405020304" pitchFamily="18" charset="0"/>
                </a:rPr>
                <a:t>Rīgas Stradiņa universitāte:</a:t>
              </a:r>
            </a:p>
            <a:p>
              <a:pPr algn="just"/>
              <a:r>
                <a:rPr lang="lv-LV" altLang="lv-LV" sz="1200" dirty="0">
                  <a:solidFill>
                    <a:schemeClr val="tx1"/>
                  </a:solidFill>
                  <a:ea typeface="Verdana" panose="020B0604030504040204" pitchFamily="34" charset="0"/>
                  <a:cs typeface="Times New Roman" panose="02020603050405020304" pitchFamily="18" charset="0"/>
                </a:rPr>
                <a:t>- pirmā cikla augstākās izglītības programma "Policijas darbs" (nepilna laika studijas);</a:t>
              </a:r>
            </a:p>
            <a:p>
              <a:pPr algn="just"/>
              <a:r>
                <a:rPr lang="lv-LV" altLang="lv-LV" sz="1200" dirty="0">
                  <a:solidFill>
                    <a:schemeClr val="tx1"/>
                  </a:solidFill>
                  <a:ea typeface="Verdana" panose="020B0604030504040204" pitchFamily="34" charset="0"/>
                  <a:cs typeface="Times New Roman" panose="02020603050405020304" pitchFamily="18" charset="0"/>
                </a:rPr>
                <a:t>- otrā cikla augstākās izglītības programma "Ekonomiskās drošības aizsardzība" (nepilna laika studijas).</a:t>
              </a:r>
            </a:p>
            <a:p>
              <a:pPr>
                <a:defRPr/>
              </a:pPr>
              <a:r>
                <a:rPr lang="lv-LV" sz="1200" i="1" u="sng" dirty="0">
                  <a:solidFill>
                    <a:schemeClr val="tx1"/>
                  </a:solidFill>
                  <a:cs typeface="Times New Roman" panose="02020603050405020304" pitchFamily="18" charset="0"/>
                </a:rPr>
                <a:t>Valsts policijas koledža:</a:t>
              </a:r>
            </a:p>
            <a:p>
              <a:pPr marL="171450" indent="-171450">
                <a:buFontTx/>
                <a:buChar char="-"/>
                <a:defRPr/>
              </a:pPr>
              <a:r>
                <a:rPr lang="lv-LV" sz="1200" dirty="0">
                  <a:solidFill>
                    <a:schemeClr val="tx1"/>
                  </a:solidFill>
                  <a:cs typeface="Times New Roman" panose="02020603050405020304" pitchFamily="18" charset="0"/>
                </a:rPr>
                <a:t>īsā cikla augstākās izglītības programma </a:t>
              </a:r>
              <a:r>
                <a:rPr lang="lv-LV" altLang="lv-LV" sz="1200" dirty="0">
                  <a:solidFill>
                    <a:schemeClr val="tx1"/>
                  </a:solidFill>
                  <a:ea typeface="Verdana" panose="020B0604030504040204" pitchFamily="34" charset="0"/>
                  <a:cs typeface="Times New Roman" panose="02020603050405020304" pitchFamily="18" charset="0"/>
                </a:rPr>
                <a:t>“Policijas darbs” (pilna un nepilna laika studijas)</a:t>
              </a:r>
            </a:p>
          </p:txBody>
        </p:sp>
      </p:grpSp>
      <p:pic>
        <p:nvPicPr>
          <p:cNvPr id="12" name="Picture 11">
            <a:extLst>
              <a:ext uri="{FF2B5EF4-FFF2-40B4-BE49-F238E27FC236}">
                <a16:creationId xmlns:a16="http://schemas.microsoft.com/office/drawing/2014/main" id="{70D74890-64AD-49E2-879B-883E663BB5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676" y="1695986"/>
            <a:ext cx="2308385" cy="1423504"/>
          </a:xfrm>
          <a:prstGeom prst="rect">
            <a:avLst/>
          </a:prstGeom>
          <a:solidFill>
            <a:srgbClr val="003399"/>
          </a:solidFill>
        </p:spPr>
      </p:pic>
    </p:spTree>
    <p:extLst>
      <p:ext uri="{BB962C8B-B14F-4D97-AF65-F5344CB8AC3E}">
        <p14:creationId xmlns:p14="http://schemas.microsoft.com/office/powerpoint/2010/main" val="3801083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1CFB79-2FEF-4936-859C-E3848AF628DA}"/>
              </a:ext>
            </a:extLst>
          </p:cNvPr>
          <p:cNvPicPr>
            <a:picLocks noChangeAspect="1"/>
          </p:cNvPicPr>
          <p:nvPr/>
        </p:nvPicPr>
        <p:blipFill>
          <a:blip r:embed="rId3"/>
          <a:stretch>
            <a:fillRect/>
          </a:stretch>
        </p:blipFill>
        <p:spPr>
          <a:xfrm>
            <a:off x="1507183" y="1103966"/>
            <a:ext cx="7483079" cy="3777367"/>
          </a:xfrm>
          <a:prstGeom prst="rect">
            <a:avLst/>
          </a:prstGeom>
          <a:ln>
            <a:noFill/>
          </a:ln>
          <a:effectLst>
            <a:softEdge rad="112500"/>
          </a:effectLst>
        </p:spPr>
      </p:pic>
      <p:sp>
        <p:nvSpPr>
          <p:cNvPr id="37890" name="Title 1">
            <a:extLst>
              <a:ext uri="{FF2B5EF4-FFF2-40B4-BE49-F238E27FC236}">
                <a16:creationId xmlns:a16="http://schemas.microsoft.com/office/drawing/2014/main" id="{F5A850DF-EF5C-40CF-B484-8D22E56CBBDB}"/>
              </a:ext>
            </a:extLst>
          </p:cNvPr>
          <p:cNvSpPr>
            <a:spLocks noGrp="1"/>
          </p:cNvSpPr>
          <p:nvPr>
            <p:ph type="title"/>
          </p:nvPr>
        </p:nvSpPr>
        <p:spPr>
          <a:xfrm>
            <a:off x="1787671" y="295445"/>
            <a:ext cx="7167768" cy="545575"/>
          </a:xfrm>
        </p:spPr>
        <p:txBody>
          <a:bodyPr>
            <a:noAutofit/>
          </a:bodyPr>
          <a:lstStyle/>
          <a:p>
            <a:pPr algn="ctr"/>
            <a:r>
              <a:rPr lang="lv-LV" altLang="lv-LV" sz="1600" dirty="0">
                <a:solidFill>
                  <a:srgbClr val="04046C"/>
                </a:solidFill>
                <a:latin typeface="Times New Roman" panose="02020603050405020304" pitchFamily="18" charset="0"/>
                <a:cs typeface="Times New Roman" panose="02020603050405020304" pitchFamily="18" charset="0"/>
              </a:rPr>
              <a:t>IEKŠLIETU MINISTRIJAS 2024. -2026.GADA ATBALSTĪTIE PASĀKUMI </a:t>
            </a:r>
            <a:br>
              <a:rPr lang="lv-LV" altLang="lv-LV" sz="1600" dirty="0">
                <a:solidFill>
                  <a:srgbClr val="04046C"/>
                </a:solidFill>
                <a:latin typeface="Times New Roman" panose="02020603050405020304" pitchFamily="18" charset="0"/>
                <a:cs typeface="Times New Roman" panose="02020603050405020304" pitchFamily="18" charset="0"/>
              </a:rPr>
            </a:br>
            <a:r>
              <a:rPr lang="lv-LV" sz="1600" dirty="0">
                <a:solidFill>
                  <a:srgbClr val="002086"/>
                </a:solidFill>
                <a:latin typeface="Times New Roman" panose="02020603050405020304" pitchFamily="18" charset="0"/>
                <a:cs typeface="Times New Roman" panose="02020603050405020304" pitchFamily="18" charset="0"/>
              </a:rPr>
              <a:t>(III)</a:t>
            </a:r>
            <a:endParaRPr lang="lv-LV" altLang="lv-LV" sz="1600" dirty="0">
              <a:solidFill>
                <a:srgbClr val="0000CC"/>
              </a:solidFill>
              <a:latin typeface="Times New Roman" panose="02020603050405020304" pitchFamily="18" charset="0"/>
              <a:cs typeface="Times New Roman" panose="02020603050405020304" pitchFamily="18" charset="0"/>
            </a:endParaRPr>
          </a:p>
        </p:txBody>
      </p:sp>
      <p:sp>
        <p:nvSpPr>
          <p:cNvPr id="37891" name="Slide Number Placeholder 5">
            <a:extLst>
              <a:ext uri="{FF2B5EF4-FFF2-40B4-BE49-F238E27FC236}">
                <a16:creationId xmlns:a16="http://schemas.microsoft.com/office/drawing/2014/main" id="{059E14C9-E9E8-45E3-A356-770334DE7EFC}"/>
              </a:ext>
            </a:extLst>
          </p:cNvPr>
          <p:cNvSpPr>
            <a:spLocks noGrp="1"/>
          </p:cNvSpPr>
          <p:nvPr>
            <p:ph type="sldNum" sz="quarter" idx="13"/>
          </p:nvPr>
        </p:nvSpPr>
        <p:spPr bwMode="auto">
          <a:xfrm>
            <a:off x="8389277" y="6206096"/>
            <a:ext cx="414188"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8DDACBC-4F2F-4904-BB03-4EBC30409C76}" type="slidenum">
              <a:rPr lang="en-US" altLang="lv-LV" smtClean="0"/>
              <a:pPr/>
              <a:t>13</a:t>
            </a:fld>
            <a:endParaRPr lang="en-US" altLang="lv-LV" dirty="0"/>
          </a:p>
        </p:txBody>
      </p:sp>
      <p:sp>
        <p:nvSpPr>
          <p:cNvPr id="7" name="Content Placeholder 2">
            <a:extLst>
              <a:ext uri="{FF2B5EF4-FFF2-40B4-BE49-F238E27FC236}">
                <a16:creationId xmlns:a16="http://schemas.microsoft.com/office/drawing/2014/main" id="{91F9D59C-077A-4BC1-AE2C-947C58D99838}"/>
              </a:ext>
            </a:extLst>
          </p:cNvPr>
          <p:cNvSpPr txBox="1">
            <a:spLocks/>
          </p:cNvSpPr>
          <p:nvPr/>
        </p:nvSpPr>
        <p:spPr bwMode="auto">
          <a:xfrm>
            <a:off x="81017" y="2409936"/>
            <a:ext cx="8823347" cy="427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57" tIns="46979" rIns="93957" bIns="46979"/>
          <a:lstStyle>
            <a:lvl1pPr indent="228600">
              <a:spcBef>
                <a:spcPct val="20000"/>
              </a:spcBef>
              <a:buFont typeface="Arial" panose="020B0604020202020204" pitchFamily="34" charset="0"/>
              <a:buChar char="•"/>
              <a:defRPr sz="3300">
                <a:solidFill>
                  <a:schemeClr val="tx1"/>
                </a:solidFill>
                <a:latin typeface="Times New Roman" panose="02020603050405020304" pitchFamily="18" charset="0"/>
              </a:defRPr>
            </a:lvl1pPr>
            <a:lvl2pPr marL="762000" indent="-292100">
              <a:spcBef>
                <a:spcPct val="20000"/>
              </a:spcBef>
              <a:buFont typeface="Arial" panose="020B0604020202020204" pitchFamily="34" charset="0"/>
              <a:buChar char="–"/>
              <a:defRPr sz="2900">
                <a:solidFill>
                  <a:schemeClr val="tx1"/>
                </a:solidFill>
                <a:latin typeface="Times New Roman" panose="02020603050405020304" pitchFamily="18" charset="0"/>
              </a:defRPr>
            </a:lvl2pPr>
            <a:lvl3pPr marL="1173163" indent="-233363">
              <a:spcBef>
                <a:spcPct val="20000"/>
              </a:spcBef>
              <a:buFont typeface="Arial" panose="020B0604020202020204" pitchFamily="34" charset="0"/>
              <a:buChar char="•"/>
              <a:defRPr sz="2500">
                <a:solidFill>
                  <a:schemeClr val="tx1"/>
                </a:solidFill>
                <a:latin typeface="Times New Roman" panose="02020603050405020304" pitchFamily="18" charset="0"/>
              </a:defRPr>
            </a:lvl3pPr>
            <a:lvl4pPr marL="1643063" indent="-233363">
              <a:spcBef>
                <a:spcPct val="20000"/>
              </a:spcBef>
              <a:buFont typeface="Arial" panose="020B0604020202020204" pitchFamily="34" charset="0"/>
              <a:buChar char="–"/>
              <a:defRPr sz="1900">
                <a:solidFill>
                  <a:schemeClr val="tx1"/>
                </a:solidFill>
                <a:latin typeface="Times New Roman" panose="02020603050405020304" pitchFamily="18" charset="0"/>
              </a:defRPr>
            </a:lvl4pPr>
            <a:lvl5pPr marL="2112963" indent="-233363">
              <a:spcBef>
                <a:spcPct val="20000"/>
              </a:spcBef>
              <a:buFont typeface="Arial" panose="020B0604020202020204" pitchFamily="34" charset="0"/>
              <a:buChar char="»"/>
              <a:defRPr sz="1900">
                <a:solidFill>
                  <a:schemeClr val="tx1"/>
                </a:solidFill>
                <a:latin typeface="Times New Roman" panose="02020603050405020304" pitchFamily="18" charset="0"/>
              </a:defRPr>
            </a:lvl5pPr>
            <a:lvl6pPr marL="25701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6pPr>
            <a:lvl7pPr marL="30273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7pPr>
            <a:lvl8pPr marL="34845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8pPr>
            <a:lvl9pPr marL="39417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9pPr>
          </a:lstStyle>
          <a:p>
            <a:pPr>
              <a:buNone/>
            </a:pPr>
            <a:r>
              <a:rPr lang="lv-LV" altLang="lv-LV" sz="1200" b="1" u="sng" dirty="0">
                <a:solidFill>
                  <a:srgbClr val="17375E"/>
                </a:solidFill>
                <a:ea typeface="Verdana" panose="020B0604030504040204" pitchFamily="34" charset="0"/>
                <a:cs typeface="Verdana" panose="020B0604030504040204" pitchFamily="34" charset="0"/>
              </a:rPr>
              <a:t>Papildu piešķirtais finansējums </a:t>
            </a:r>
            <a:r>
              <a:rPr lang="lv-LV" altLang="lv-LV" sz="1200" b="1" u="sng" dirty="0">
                <a:solidFill>
                  <a:srgbClr val="FF0000"/>
                </a:solidFill>
                <a:ea typeface="Verdana" panose="020B0604030504040204" pitchFamily="34" charset="0"/>
                <a:cs typeface="Verdana" panose="020B0604030504040204" pitchFamily="34" charset="0"/>
              </a:rPr>
              <a:t>2024. gadā un turpmāk ik gadu 2 580 156 </a:t>
            </a:r>
            <a:r>
              <a:rPr lang="lv-LV" altLang="lv-LV" sz="1200" b="1" i="1" u="sng" dirty="0">
                <a:solidFill>
                  <a:srgbClr val="FF0000"/>
                </a:solidFill>
                <a:ea typeface="Verdana" panose="020B0604030504040204" pitchFamily="34" charset="0"/>
                <a:cs typeface="Verdana" panose="020B0604030504040204" pitchFamily="34" charset="0"/>
              </a:rPr>
              <a:t>euro</a:t>
            </a:r>
            <a:r>
              <a:rPr lang="lv-LV" altLang="lv-LV" sz="1200" b="1" u="sng" dirty="0">
                <a:solidFill>
                  <a:srgbClr val="FF0000"/>
                </a:solidFill>
                <a:ea typeface="Verdana" panose="020B0604030504040204" pitchFamily="34" charset="0"/>
                <a:cs typeface="Verdana" panose="020B0604030504040204" pitchFamily="34" charset="0"/>
              </a:rPr>
              <a:t>  </a:t>
            </a:r>
          </a:p>
        </p:txBody>
      </p:sp>
      <p:sp>
        <p:nvSpPr>
          <p:cNvPr id="9" name="Title 1">
            <a:extLst>
              <a:ext uri="{FF2B5EF4-FFF2-40B4-BE49-F238E27FC236}">
                <a16:creationId xmlns:a16="http://schemas.microsoft.com/office/drawing/2014/main" id="{E74C47B8-C13C-4A4D-A6AF-CE807DC032A7}"/>
              </a:ext>
            </a:extLst>
          </p:cNvPr>
          <p:cNvSpPr txBox="1">
            <a:spLocks/>
          </p:cNvSpPr>
          <p:nvPr/>
        </p:nvSpPr>
        <p:spPr bwMode="auto">
          <a:xfrm>
            <a:off x="1507183" y="889292"/>
            <a:ext cx="7237413" cy="894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ctr"/>
            <a:r>
              <a:rPr lang="lv-LV" sz="1600" dirty="0">
                <a:solidFill>
                  <a:srgbClr val="FF0000"/>
                </a:solidFill>
                <a:latin typeface="Times New Roman" panose="02020603050405020304" pitchFamily="18" charset="0"/>
                <a:cs typeface="Times New Roman" panose="02020603050405020304" pitchFamily="18" charset="0"/>
              </a:rPr>
              <a:t>Valsts apmaksātu veselības aprūpes pakalpojumu pieejamības paaugstināšana Iekšlietu ministrijas sistēmas iestāžu un Ieslodzījuma vietu pārvaldes amatpersonām ar speciālajām dienesta pakāpēm</a:t>
            </a:r>
            <a:endParaRPr lang="lv-LV" altLang="lv-LV" sz="1600" dirty="0">
              <a:solidFill>
                <a:srgbClr val="FF0000"/>
              </a:solidFill>
              <a:latin typeface="Times New Roman" panose="02020603050405020304" pitchFamily="18" charset="0"/>
              <a:cs typeface="Times New Roman" panose="02020603050405020304" pitchFamily="18" charset="0"/>
            </a:endParaRPr>
          </a:p>
        </p:txBody>
      </p:sp>
      <p:sp>
        <p:nvSpPr>
          <p:cNvPr id="10" name="Content Placeholder 2">
            <a:extLst>
              <a:ext uri="{FF2B5EF4-FFF2-40B4-BE49-F238E27FC236}">
                <a16:creationId xmlns:a16="http://schemas.microsoft.com/office/drawing/2014/main" id="{9BDB6CD7-E808-44C8-A416-E60C14F8839A}"/>
              </a:ext>
            </a:extLst>
          </p:cNvPr>
          <p:cNvSpPr txBox="1">
            <a:spLocks/>
          </p:cNvSpPr>
          <p:nvPr/>
        </p:nvSpPr>
        <p:spPr bwMode="auto">
          <a:xfrm>
            <a:off x="166915" y="2693233"/>
            <a:ext cx="8823347" cy="4073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57" tIns="46979" rIns="93957" bIns="46979"/>
          <a:lstStyle>
            <a:lvl1pPr indent="228600">
              <a:spcBef>
                <a:spcPct val="20000"/>
              </a:spcBef>
              <a:buFont typeface="Arial" panose="020B0604020202020204" pitchFamily="34" charset="0"/>
              <a:buChar char="•"/>
              <a:defRPr sz="3300">
                <a:solidFill>
                  <a:schemeClr val="tx1"/>
                </a:solidFill>
                <a:latin typeface="Times New Roman" panose="02020603050405020304" pitchFamily="18" charset="0"/>
              </a:defRPr>
            </a:lvl1pPr>
            <a:lvl2pPr marL="762000" indent="-292100">
              <a:spcBef>
                <a:spcPct val="20000"/>
              </a:spcBef>
              <a:buFont typeface="Arial" panose="020B0604020202020204" pitchFamily="34" charset="0"/>
              <a:buChar char="–"/>
              <a:defRPr sz="2900">
                <a:solidFill>
                  <a:schemeClr val="tx1"/>
                </a:solidFill>
                <a:latin typeface="Times New Roman" panose="02020603050405020304" pitchFamily="18" charset="0"/>
              </a:defRPr>
            </a:lvl2pPr>
            <a:lvl3pPr marL="1173163" indent="-233363">
              <a:spcBef>
                <a:spcPct val="20000"/>
              </a:spcBef>
              <a:buFont typeface="Arial" panose="020B0604020202020204" pitchFamily="34" charset="0"/>
              <a:buChar char="•"/>
              <a:defRPr sz="2500">
                <a:solidFill>
                  <a:schemeClr val="tx1"/>
                </a:solidFill>
                <a:latin typeface="Times New Roman" panose="02020603050405020304" pitchFamily="18" charset="0"/>
              </a:defRPr>
            </a:lvl3pPr>
            <a:lvl4pPr marL="1643063" indent="-233363">
              <a:spcBef>
                <a:spcPct val="20000"/>
              </a:spcBef>
              <a:buFont typeface="Arial" panose="020B0604020202020204" pitchFamily="34" charset="0"/>
              <a:buChar char="–"/>
              <a:defRPr sz="1900">
                <a:solidFill>
                  <a:schemeClr val="tx1"/>
                </a:solidFill>
                <a:latin typeface="Times New Roman" panose="02020603050405020304" pitchFamily="18" charset="0"/>
              </a:defRPr>
            </a:lvl4pPr>
            <a:lvl5pPr marL="2112963" indent="-233363">
              <a:spcBef>
                <a:spcPct val="20000"/>
              </a:spcBef>
              <a:buFont typeface="Arial" panose="020B0604020202020204" pitchFamily="34" charset="0"/>
              <a:buChar char="»"/>
              <a:defRPr sz="1900">
                <a:solidFill>
                  <a:schemeClr val="tx1"/>
                </a:solidFill>
                <a:latin typeface="Times New Roman" panose="02020603050405020304" pitchFamily="18" charset="0"/>
              </a:defRPr>
            </a:lvl5pPr>
            <a:lvl6pPr marL="25701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6pPr>
            <a:lvl7pPr marL="30273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7pPr>
            <a:lvl8pPr marL="34845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8pPr>
            <a:lvl9pPr marL="39417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9pPr>
          </a:lstStyle>
          <a:p>
            <a:pPr>
              <a:buNone/>
            </a:pPr>
            <a:r>
              <a:rPr lang="lv-LV" altLang="lv-LV" sz="1200" dirty="0">
                <a:solidFill>
                  <a:srgbClr val="17375E"/>
                </a:solidFill>
                <a:ea typeface="Verdana" panose="020B0604030504040204" pitchFamily="34" charset="0"/>
                <a:cs typeface="Verdana" panose="020B0604030504040204" pitchFamily="34" charset="0"/>
              </a:rPr>
              <a:t>Paredzēts nodrošināt amatpersonām veselības aprūpes pakalpojumu pieejamības uzlabošanu un paaugstināt amatpersonām veselības aprūpes pakalpojumu kompensāciju limitus: </a:t>
            </a:r>
          </a:p>
          <a:p>
            <a:pPr>
              <a:buNone/>
            </a:pPr>
            <a:r>
              <a:rPr lang="lv-LV" altLang="lv-LV" sz="1200" b="1" i="1" dirty="0">
                <a:solidFill>
                  <a:srgbClr val="17375E"/>
                </a:solidFill>
                <a:ea typeface="Verdana" panose="020B0604030504040204" pitchFamily="34" charset="0"/>
                <a:cs typeface="Verdana" panose="020B0604030504040204" pitchFamily="34" charset="0"/>
              </a:rPr>
              <a:t>1) Kompensāciju limita palielināšana par maksas medicīniskajiem pakalpojumiem no 250 euro līdz 500 euro gadā.</a:t>
            </a:r>
          </a:p>
          <a:p>
            <a:pPr>
              <a:buNone/>
            </a:pPr>
            <a:r>
              <a:rPr lang="lv-LV" altLang="lv-LV" sz="1200" dirty="0">
                <a:solidFill>
                  <a:srgbClr val="17375E"/>
                </a:solidFill>
                <a:ea typeface="Verdana" panose="020B0604030504040204" pitchFamily="34" charset="0"/>
                <a:cs typeface="Verdana" panose="020B0604030504040204" pitchFamily="34" charset="0"/>
              </a:rPr>
              <a:t>Kopējais amatpersonu skaits, kas 2022.gadā saņēma veselības izdevumu kompensācijas ir 8 612 amatpersonas. 2022.gadā vidējais ambulatoro maksas medicīnisko pakalpojumu kompensācijas apmērs sasniedza 143,77 euro, jeb 57,5% no iespējamā kompensācijas limita 250 euro. No minētā var secināt, ka palielinot šo kompensācijas limitu līdz 500 euro gadā, vidējais izmaksātās kompensācijas apmērs palielinātos par 143,73 </a:t>
            </a:r>
            <a:r>
              <a:rPr lang="lv-LV" altLang="lv-LV" sz="1200" i="1" dirty="0">
                <a:solidFill>
                  <a:srgbClr val="17375E"/>
                </a:solidFill>
                <a:ea typeface="Verdana" panose="020B0604030504040204" pitchFamily="34" charset="0"/>
                <a:cs typeface="Verdana" panose="020B0604030504040204" pitchFamily="34" charset="0"/>
              </a:rPr>
              <a:t>euro</a:t>
            </a:r>
            <a:r>
              <a:rPr lang="lv-LV" altLang="lv-LV" sz="1200" dirty="0">
                <a:solidFill>
                  <a:srgbClr val="17375E"/>
                </a:solidFill>
                <a:ea typeface="Verdana" panose="020B0604030504040204" pitchFamily="34" charset="0"/>
                <a:cs typeface="Verdana" panose="020B0604030504040204" pitchFamily="34" charset="0"/>
              </a:rPr>
              <a:t> un sasniegtu 287,50 </a:t>
            </a:r>
            <a:r>
              <a:rPr lang="lv-LV" altLang="lv-LV" sz="1200" i="1" dirty="0">
                <a:solidFill>
                  <a:srgbClr val="17375E"/>
                </a:solidFill>
                <a:ea typeface="Verdana" panose="020B0604030504040204" pitchFamily="34" charset="0"/>
                <a:cs typeface="Verdana" panose="020B0604030504040204" pitchFamily="34" charset="0"/>
              </a:rPr>
              <a:t>euro</a:t>
            </a:r>
            <a:r>
              <a:rPr lang="lv-LV" altLang="lv-LV" sz="1200" dirty="0">
                <a:solidFill>
                  <a:srgbClr val="17375E"/>
                </a:solidFill>
                <a:ea typeface="Verdana" panose="020B0604030504040204" pitchFamily="34" charset="0"/>
                <a:cs typeface="Verdana" panose="020B0604030504040204" pitchFamily="34" charset="0"/>
              </a:rPr>
              <a:t>. Ņemot vērā šo pieaugumu, papildus nepieciešamais finansējums maksas medicīnisko pakalpojumu limita palielināšanai līdz 500 </a:t>
            </a:r>
            <a:r>
              <a:rPr lang="lv-LV" altLang="lv-LV" sz="1200" i="1" dirty="0">
                <a:solidFill>
                  <a:srgbClr val="17375E"/>
                </a:solidFill>
                <a:ea typeface="Verdana" panose="020B0604030504040204" pitchFamily="34" charset="0"/>
                <a:cs typeface="Verdana" panose="020B0604030504040204" pitchFamily="34" charset="0"/>
              </a:rPr>
              <a:t>euro</a:t>
            </a:r>
            <a:r>
              <a:rPr lang="lv-LV" altLang="lv-LV" sz="1200" dirty="0">
                <a:solidFill>
                  <a:srgbClr val="17375E"/>
                </a:solidFill>
                <a:ea typeface="Verdana" panose="020B0604030504040204" pitchFamily="34" charset="0"/>
                <a:cs typeface="Verdana" panose="020B0604030504040204" pitchFamily="34" charset="0"/>
              </a:rPr>
              <a:t> gadā ir 1 237 803 </a:t>
            </a:r>
            <a:r>
              <a:rPr lang="lv-LV" altLang="lv-LV" sz="1200" i="1" dirty="0">
                <a:solidFill>
                  <a:srgbClr val="17375E"/>
                </a:solidFill>
                <a:ea typeface="Verdana" panose="020B0604030504040204" pitchFamily="34" charset="0"/>
                <a:cs typeface="Verdana" panose="020B0604030504040204" pitchFamily="34" charset="0"/>
              </a:rPr>
              <a:t>euro</a:t>
            </a:r>
          </a:p>
          <a:p>
            <a:pPr>
              <a:buNone/>
            </a:pPr>
            <a:r>
              <a:rPr lang="lv-LV" altLang="lv-LV" sz="1200" b="1" i="1" dirty="0">
                <a:solidFill>
                  <a:srgbClr val="17375E"/>
                </a:solidFill>
                <a:ea typeface="Verdana" panose="020B0604030504040204" pitchFamily="34" charset="0"/>
                <a:cs typeface="Verdana" panose="020B0604030504040204" pitchFamily="34" charset="0"/>
              </a:rPr>
              <a:t>2) Kompensāciju limita palielināšana par zobārstniecības pakalpojumiem no 200 euro līdz 400 euro gadā.</a:t>
            </a:r>
          </a:p>
          <a:p>
            <a:pPr>
              <a:buNone/>
            </a:pPr>
            <a:r>
              <a:rPr lang="lv-LV" altLang="lv-LV" sz="1200" dirty="0">
                <a:solidFill>
                  <a:srgbClr val="17375E"/>
                </a:solidFill>
                <a:ea typeface="Verdana" panose="020B0604030504040204" pitchFamily="34" charset="0"/>
                <a:cs typeface="Verdana" panose="020B0604030504040204" pitchFamily="34" charset="0"/>
              </a:rPr>
              <a:t>Vidējais izmaksātās kompensācijas apmērs 2022.gadā par zobārstniecības pakalpojumiem ir 139,39 </a:t>
            </a:r>
            <a:r>
              <a:rPr lang="lv-LV" altLang="lv-LV" sz="1200" i="1" dirty="0">
                <a:solidFill>
                  <a:srgbClr val="17375E"/>
                </a:solidFill>
                <a:ea typeface="Verdana" panose="020B0604030504040204" pitchFamily="34" charset="0"/>
                <a:cs typeface="Verdana" panose="020B0604030504040204" pitchFamily="34" charset="0"/>
              </a:rPr>
              <a:t>euro</a:t>
            </a:r>
            <a:r>
              <a:rPr lang="lv-LV" altLang="lv-LV" sz="1200" dirty="0">
                <a:solidFill>
                  <a:srgbClr val="17375E"/>
                </a:solidFill>
                <a:ea typeface="Verdana" panose="020B0604030504040204" pitchFamily="34" charset="0"/>
                <a:cs typeface="Verdana" panose="020B0604030504040204" pitchFamily="34" charset="0"/>
              </a:rPr>
              <a:t>, kas sastāda 69,7% no iespējamā kompensācijas limita 200 </a:t>
            </a:r>
            <a:r>
              <a:rPr lang="lv-LV" altLang="lv-LV" sz="1200" i="1" dirty="0">
                <a:solidFill>
                  <a:srgbClr val="17375E"/>
                </a:solidFill>
                <a:ea typeface="Verdana" panose="020B0604030504040204" pitchFamily="34" charset="0"/>
                <a:cs typeface="Verdana" panose="020B0604030504040204" pitchFamily="34" charset="0"/>
              </a:rPr>
              <a:t>euro</a:t>
            </a:r>
            <a:r>
              <a:rPr lang="lv-LV" altLang="lv-LV" sz="1200" dirty="0">
                <a:solidFill>
                  <a:srgbClr val="17375E"/>
                </a:solidFill>
                <a:ea typeface="Verdana" panose="020B0604030504040204" pitchFamily="34" charset="0"/>
                <a:cs typeface="Verdana" panose="020B0604030504040204" pitchFamily="34" charset="0"/>
              </a:rPr>
              <a:t>. </a:t>
            </a:r>
          </a:p>
          <a:p>
            <a:pPr>
              <a:buNone/>
            </a:pPr>
            <a:r>
              <a:rPr lang="lv-LV" altLang="lv-LV" sz="1200" dirty="0">
                <a:solidFill>
                  <a:srgbClr val="17375E"/>
                </a:solidFill>
                <a:ea typeface="Verdana" panose="020B0604030504040204" pitchFamily="34" charset="0"/>
                <a:cs typeface="Verdana" panose="020B0604030504040204" pitchFamily="34" charset="0"/>
              </a:rPr>
              <a:t>Palielinot šo kompensācijas limitu līdz 400 </a:t>
            </a:r>
            <a:r>
              <a:rPr lang="lv-LV" altLang="lv-LV" sz="1200" i="1" dirty="0">
                <a:solidFill>
                  <a:srgbClr val="17375E"/>
                </a:solidFill>
                <a:ea typeface="Verdana" panose="020B0604030504040204" pitchFamily="34" charset="0"/>
                <a:cs typeface="Verdana" panose="020B0604030504040204" pitchFamily="34" charset="0"/>
              </a:rPr>
              <a:t>euro</a:t>
            </a:r>
            <a:r>
              <a:rPr lang="lv-LV" altLang="lv-LV" sz="1200" dirty="0">
                <a:solidFill>
                  <a:srgbClr val="17375E"/>
                </a:solidFill>
                <a:ea typeface="Verdana" panose="020B0604030504040204" pitchFamily="34" charset="0"/>
                <a:cs typeface="Verdana" panose="020B0604030504040204" pitchFamily="34" charset="0"/>
              </a:rPr>
              <a:t> gadā, vidējais izmaksātās kompensācijas apmērs palielinātos par 139,41 </a:t>
            </a:r>
            <a:r>
              <a:rPr lang="lv-LV" altLang="lv-LV" sz="1200" i="1" dirty="0">
                <a:solidFill>
                  <a:srgbClr val="17375E"/>
                </a:solidFill>
                <a:ea typeface="Verdana" panose="020B0604030504040204" pitchFamily="34" charset="0"/>
                <a:cs typeface="Verdana" panose="020B0604030504040204" pitchFamily="34" charset="0"/>
              </a:rPr>
              <a:t>euro</a:t>
            </a:r>
            <a:r>
              <a:rPr lang="lv-LV" altLang="lv-LV" sz="1200" dirty="0">
                <a:solidFill>
                  <a:srgbClr val="17375E"/>
                </a:solidFill>
                <a:ea typeface="Verdana" panose="020B0604030504040204" pitchFamily="34" charset="0"/>
                <a:cs typeface="Verdana" panose="020B0604030504040204" pitchFamily="34" charset="0"/>
              </a:rPr>
              <a:t> un sasniegtu 278,80 euro. Ņemot vērā pieaugumu, papildus nepieciešamais finansējums zobārstniecības pakalpojumu limita palielināšanai līdz 400 </a:t>
            </a:r>
            <a:r>
              <a:rPr lang="lv-LV" altLang="lv-LV" sz="1200" i="1" dirty="0">
                <a:solidFill>
                  <a:srgbClr val="17375E"/>
                </a:solidFill>
                <a:ea typeface="Verdana" panose="020B0604030504040204" pitchFamily="34" charset="0"/>
                <a:cs typeface="Verdana" panose="020B0604030504040204" pitchFamily="34" charset="0"/>
              </a:rPr>
              <a:t>euro</a:t>
            </a:r>
            <a:r>
              <a:rPr lang="lv-LV" altLang="lv-LV" sz="1200" dirty="0">
                <a:solidFill>
                  <a:srgbClr val="17375E"/>
                </a:solidFill>
                <a:ea typeface="Verdana" panose="020B0604030504040204" pitchFamily="34" charset="0"/>
                <a:cs typeface="Verdana" panose="020B0604030504040204" pitchFamily="34" charset="0"/>
              </a:rPr>
              <a:t> gadā ir 1 200 599 </a:t>
            </a:r>
            <a:r>
              <a:rPr lang="lv-LV" altLang="lv-LV" sz="1200" i="1" dirty="0">
                <a:solidFill>
                  <a:srgbClr val="17375E"/>
                </a:solidFill>
                <a:ea typeface="Verdana" panose="020B0604030504040204" pitchFamily="34" charset="0"/>
                <a:cs typeface="Verdana" panose="020B0604030504040204" pitchFamily="34" charset="0"/>
              </a:rPr>
              <a:t>euro</a:t>
            </a:r>
            <a:r>
              <a:rPr lang="lv-LV" altLang="lv-LV" sz="1200" dirty="0">
                <a:solidFill>
                  <a:srgbClr val="17375E"/>
                </a:solidFill>
                <a:ea typeface="Verdana" panose="020B0604030504040204" pitchFamily="34" charset="0"/>
                <a:cs typeface="Verdana" panose="020B0604030504040204" pitchFamily="34" charset="0"/>
              </a:rPr>
              <a:t>.</a:t>
            </a:r>
          </a:p>
          <a:p>
            <a:pPr>
              <a:buNone/>
            </a:pPr>
            <a:r>
              <a:rPr lang="lv-LV" altLang="lv-LV" sz="1200" b="1" i="1" dirty="0">
                <a:solidFill>
                  <a:srgbClr val="17375E"/>
                </a:solidFill>
                <a:ea typeface="Verdana" panose="020B0604030504040204" pitchFamily="34" charset="0"/>
                <a:cs typeface="Verdana" panose="020B0604030504040204" pitchFamily="34" charset="0"/>
              </a:rPr>
              <a:t>3) Medikamentu iegādes kompensācijas limita palielināšana.</a:t>
            </a:r>
          </a:p>
          <a:p>
            <a:pPr>
              <a:buNone/>
            </a:pPr>
            <a:r>
              <a:rPr lang="lv-LV" altLang="lv-LV" sz="1200" dirty="0">
                <a:solidFill>
                  <a:srgbClr val="17375E"/>
                </a:solidFill>
                <a:ea typeface="Verdana" panose="020B0604030504040204" pitchFamily="34" charset="0"/>
                <a:cs typeface="Verdana" panose="020B0604030504040204" pitchFamily="34" charset="0"/>
              </a:rPr>
              <a:t>Vidējais izmaksātās kompensācijas apmērs 2022.gadā par medikamentu iegādi ir 49,37 </a:t>
            </a:r>
            <a:r>
              <a:rPr lang="lv-LV" altLang="lv-LV" sz="1200" i="1" dirty="0">
                <a:solidFill>
                  <a:srgbClr val="17375E"/>
                </a:solidFill>
                <a:ea typeface="Verdana" panose="020B0604030504040204" pitchFamily="34" charset="0"/>
                <a:cs typeface="Verdana" panose="020B0604030504040204" pitchFamily="34" charset="0"/>
              </a:rPr>
              <a:t>euro</a:t>
            </a:r>
            <a:r>
              <a:rPr lang="lv-LV" altLang="lv-LV" sz="1200" dirty="0">
                <a:solidFill>
                  <a:srgbClr val="17375E"/>
                </a:solidFill>
                <a:ea typeface="Verdana" panose="020B0604030504040204" pitchFamily="34" charset="0"/>
                <a:cs typeface="Verdana" panose="020B0604030504040204" pitchFamily="34" charset="0"/>
              </a:rPr>
              <a:t>, kas sastāda 65,84% no iespējamā kompensācijas limita 75 </a:t>
            </a:r>
            <a:r>
              <a:rPr lang="lv-LV" altLang="lv-LV" sz="1200" i="1" dirty="0">
                <a:solidFill>
                  <a:srgbClr val="17375E"/>
                </a:solidFill>
                <a:ea typeface="Verdana" panose="020B0604030504040204" pitchFamily="34" charset="0"/>
                <a:cs typeface="Verdana" panose="020B0604030504040204" pitchFamily="34" charset="0"/>
              </a:rPr>
              <a:t>euro</a:t>
            </a:r>
            <a:r>
              <a:rPr lang="lv-LV" altLang="lv-LV" sz="1200" dirty="0">
                <a:solidFill>
                  <a:srgbClr val="17375E"/>
                </a:solidFill>
                <a:ea typeface="Verdana" panose="020B0604030504040204" pitchFamily="34" charset="0"/>
                <a:cs typeface="Verdana" panose="020B0604030504040204" pitchFamily="34" charset="0"/>
              </a:rPr>
              <a:t>. </a:t>
            </a:r>
          </a:p>
          <a:p>
            <a:pPr>
              <a:buNone/>
            </a:pPr>
            <a:r>
              <a:rPr lang="lv-LV" altLang="lv-LV" sz="1200" dirty="0">
                <a:solidFill>
                  <a:srgbClr val="17375E"/>
                </a:solidFill>
                <a:ea typeface="Verdana" panose="020B0604030504040204" pitchFamily="34" charset="0"/>
                <a:cs typeface="Verdana" panose="020B0604030504040204" pitchFamily="34" charset="0"/>
              </a:rPr>
              <a:t>Palielinot šo kompensācijas limitu līdz 100 </a:t>
            </a:r>
            <a:r>
              <a:rPr lang="lv-LV" altLang="lv-LV" sz="1200" i="1" dirty="0">
                <a:solidFill>
                  <a:srgbClr val="17375E"/>
                </a:solidFill>
                <a:ea typeface="Verdana" panose="020B0604030504040204" pitchFamily="34" charset="0"/>
                <a:cs typeface="Verdana" panose="020B0604030504040204" pitchFamily="34" charset="0"/>
              </a:rPr>
              <a:t>euro</a:t>
            </a:r>
            <a:r>
              <a:rPr lang="lv-LV" altLang="lv-LV" sz="1200" dirty="0">
                <a:solidFill>
                  <a:srgbClr val="17375E"/>
                </a:solidFill>
                <a:ea typeface="Verdana" panose="020B0604030504040204" pitchFamily="34" charset="0"/>
                <a:cs typeface="Verdana" panose="020B0604030504040204" pitchFamily="34" charset="0"/>
              </a:rPr>
              <a:t> gadā, vidējais izmaksātās kompensācijas apmērs palielinātos par 16,46 </a:t>
            </a:r>
            <a:r>
              <a:rPr lang="lv-LV" altLang="lv-LV" sz="1200" i="1" dirty="0">
                <a:solidFill>
                  <a:srgbClr val="17375E"/>
                </a:solidFill>
                <a:ea typeface="Verdana" panose="020B0604030504040204" pitchFamily="34" charset="0"/>
                <a:cs typeface="Verdana" panose="020B0604030504040204" pitchFamily="34" charset="0"/>
              </a:rPr>
              <a:t>euro</a:t>
            </a:r>
            <a:r>
              <a:rPr lang="lv-LV" altLang="lv-LV" sz="1200" dirty="0">
                <a:solidFill>
                  <a:srgbClr val="17375E"/>
                </a:solidFill>
                <a:ea typeface="Verdana" panose="020B0604030504040204" pitchFamily="34" charset="0"/>
                <a:cs typeface="Verdana" panose="020B0604030504040204" pitchFamily="34" charset="0"/>
              </a:rPr>
              <a:t> un sasniegtu 65,83 </a:t>
            </a:r>
            <a:r>
              <a:rPr lang="lv-LV" altLang="lv-LV" sz="1200" i="1" dirty="0">
                <a:solidFill>
                  <a:srgbClr val="17375E"/>
                </a:solidFill>
                <a:ea typeface="Verdana" panose="020B0604030504040204" pitchFamily="34" charset="0"/>
                <a:cs typeface="Verdana" panose="020B0604030504040204" pitchFamily="34" charset="0"/>
              </a:rPr>
              <a:t>euro</a:t>
            </a:r>
            <a:r>
              <a:rPr lang="lv-LV" altLang="lv-LV" sz="1200" dirty="0">
                <a:solidFill>
                  <a:srgbClr val="17375E"/>
                </a:solidFill>
                <a:ea typeface="Verdana" panose="020B0604030504040204" pitchFamily="34" charset="0"/>
                <a:cs typeface="Verdana" panose="020B0604030504040204" pitchFamily="34" charset="0"/>
              </a:rPr>
              <a:t>. Ņemot vērā šo pieaugumu, papildus nepieciešamais finansējums medikamentu iegādes kompensācijas limita palielināšanai līdz 100 </a:t>
            </a:r>
            <a:r>
              <a:rPr lang="lv-LV" altLang="lv-LV" sz="1200" i="1" dirty="0">
                <a:solidFill>
                  <a:srgbClr val="17375E"/>
                </a:solidFill>
                <a:ea typeface="Verdana" panose="020B0604030504040204" pitchFamily="34" charset="0"/>
                <a:cs typeface="Verdana" panose="020B0604030504040204" pitchFamily="34" charset="0"/>
              </a:rPr>
              <a:t>euro</a:t>
            </a:r>
            <a:r>
              <a:rPr lang="lv-LV" altLang="lv-LV" sz="1200" dirty="0">
                <a:solidFill>
                  <a:srgbClr val="17375E"/>
                </a:solidFill>
                <a:ea typeface="Verdana" panose="020B0604030504040204" pitchFamily="34" charset="0"/>
                <a:cs typeface="Verdana" panose="020B0604030504040204" pitchFamily="34" charset="0"/>
              </a:rPr>
              <a:t> gadā ir 141 754 </a:t>
            </a:r>
            <a:r>
              <a:rPr lang="lv-LV" altLang="lv-LV" sz="1200" i="1" dirty="0">
                <a:solidFill>
                  <a:srgbClr val="17375E"/>
                </a:solidFill>
                <a:ea typeface="Verdana" panose="020B0604030504040204" pitchFamily="34" charset="0"/>
                <a:cs typeface="Verdana" panose="020B0604030504040204" pitchFamily="34" charset="0"/>
              </a:rPr>
              <a:t>euro</a:t>
            </a:r>
            <a:endParaRPr lang="lv-LV" altLang="lv-LV" sz="1200" i="1" dirty="0">
              <a:solidFill>
                <a:srgbClr val="FF0000"/>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45856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F0583C24-B0AF-4B84-A562-B274BE9E222E}"/>
              </a:ext>
            </a:extLst>
          </p:cNvPr>
          <p:cNvSpPr>
            <a:spLocks noGrp="1"/>
          </p:cNvSpPr>
          <p:nvPr>
            <p:ph type="title"/>
          </p:nvPr>
        </p:nvSpPr>
        <p:spPr>
          <a:xfrm>
            <a:off x="1452032" y="230532"/>
            <a:ext cx="7237413" cy="425476"/>
          </a:xfrm>
        </p:spPr>
        <p:txBody>
          <a:bodyPr>
            <a:normAutofit fontScale="90000"/>
          </a:bodyPr>
          <a:lstStyle/>
          <a:p>
            <a:pPr algn="ctr"/>
            <a:r>
              <a:rPr lang="lv-LV" altLang="lv-LV" sz="1600" dirty="0">
                <a:solidFill>
                  <a:srgbClr val="04046C"/>
                </a:solidFill>
                <a:latin typeface="Times New Roman" panose="02020603050405020304" pitchFamily="18" charset="0"/>
                <a:cs typeface="Times New Roman" panose="02020603050405020304" pitchFamily="18" charset="0"/>
              </a:rPr>
              <a:t>IEKŠLIETU MINISTRIJAS 2024. -2026.GADA ATBALSTĪTIE PASĀKUMI </a:t>
            </a:r>
            <a:r>
              <a:rPr lang="lv-LV" sz="1600" dirty="0">
                <a:solidFill>
                  <a:srgbClr val="002086"/>
                </a:solidFill>
                <a:latin typeface="Times New Roman" panose="02020603050405020304" pitchFamily="18" charset="0"/>
                <a:cs typeface="Times New Roman" panose="02020603050405020304" pitchFamily="18" charset="0"/>
              </a:rPr>
              <a:t>(IV)</a:t>
            </a:r>
            <a:endParaRPr lang="lv-LV" altLang="lv-LV" sz="1600" dirty="0">
              <a:solidFill>
                <a:srgbClr val="002086"/>
              </a:solidFill>
              <a:latin typeface="Times New Roman" panose="02020603050405020304" pitchFamily="18" charset="0"/>
              <a:cs typeface="Times New Roman" panose="02020603050405020304" pitchFamily="18" charset="0"/>
            </a:endParaRPr>
          </a:p>
        </p:txBody>
      </p:sp>
      <p:sp>
        <p:nvSpPr>
          <p:cNvPr id="28676" name="Slide Number Placeholder 6">
            <a:extLst>
              <a:ext uri="{FF2B5EF4-FFF2-40B4-BE49-F238E27FC236}">
                <a16:creationId xmlns:a16="http://schemas.microsoft.com/office/drawing/2014/main" id="{8D7891F2-65D3-432B-B097-682FB90B9736}"/>
              </a:ext>
            </a:extLst>
          </p:cNvPr>
          <p:cNvSpPr>
            <a:spLocks noGrp="1"/>
          </p:cNvSpPr>
          <p:nvPr>
            <p:ph type="sldNum" sz="quarter" idx="13"/>
          </p:nvPr>
        </p:nvSpPr>
        <p:spPr bwMode="auto">
          <a:xfrm>
            <a:off x="8453438" y="6324600"/>
            <a:ext cx="385762"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5F30AAD-EF56-469F-ABAE-F9C83EAF18C5}" type="slidenum">
              <a:rPr lang="en-US" altLang="lv-LV" smtClean="0"/>
              <a:pPr/>
              <a:t>14</a:t>
            </a:fld>
            <a:endParaRPr lang="en-US" altLang="lv-LV"/>
          </a:p>
        </p:txBody>
      </p:sp>
      <p:sp>
        <p:nvSpPr>
          <p:cNvPr id="6" name="Title 1">
            <a:extLst>
              <a:ext uri="{FF2B5EF4-FFF2-40B4-BE49-F238E27FC236}">
                <a16:creationId xmlns:a16="http://schemas.microsoft.com/office/drawing/2014/main" id="{7225666B-C1FD-49E7-A67E-32B2F766FED6}"/>
              </a:ext>
            </a:extLst>
          </p:cNvPr>
          <p:cNvSpPr txBox="1">
            <a:spLocks/>
          </p:cNvSpPr>
          <p:nvPr/>
        </p:nvSpPr>
        <p:spPr bwMode="auto">
          <a:xfrm>
            <a:off x="1601787" y="772659"/>
            <a:ext cx="7412225" cy="1081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ctr"/>
            <a:r>
              <a:rPr lang="lv-LV" sz="1600" dirty="0">
                <a:solidFill>
                  <a:srgbClr val="FF0000"/>
                </a:solidFill>
                <a:latin typeface="Times New Roman" panose="02020603050405020304" pitchFamily="18" charset="0"/>
                <a:cs typeface="Times New Roman" panose="02020603050405020304" pitchFamily="18" charset="0"/>
              </a:rPr>
              <a:t>Finanšu izlūkošanas dienests kā nacionālā kompetentā iestāde sankciju izpildē Latvijā</a:t>
            </a:r>
          </a:p>
          <a:p>
            <a:pPr algn="ctr"/>
            <a:r>
              <a:rPr lang="lv-LV" sz="1600" dirty="0">
                <a:solidFill>
                  <a:srgbClr val="FF0000"/>
                </a:solidFill>
                <a:latin typeface="Times New Roman" panose="02020603050405020304" pitchFamily="18" charset="0"/>
                <a:cs typeface="Times New Roman" panose="02020603050405020304" pitchFamily="18" charset="0"/>
              </a:rPr>
              <a:t>(</a:t>
            </a:r>
            <a:r>
              <a:rPr lang="lv-LV" sz="1400" dirty="0">
                <a:solidFill>
                  <a:srgbClr val="FF0000"/>
                </a:solidFill>
                <a:latin typeface="Times New Roman" panose="02020603050405020304" pitchFamily="18" charset="0"/>
                <a:cs typeface="Times New Roman" panose="02020603050405020304" pitchFamily="18" charset="0"/>
              </a:rPr>
              <a:t>Par Eiropas Savienības tiesību aktos atļautajiem izņēmumiem sankciju piemērošanā un Latvijas kompetentajām iestādēm šo izņēmumu piemērošanā</a:t>
            </a:r>
            <a:r>
              <a:rPr lang="lv-LV" sz="1600" dirty="0">
                <a:solidFill>
                  <a:srgbClr val="FF0000"/>
                </a:solidFill>
                <a:latin typeface="Times New Roman" panose="02020603050405020304" pitchFamily="18" charset="0"/>
                <a:cs typeface="Times New Roman" panose="02020603050405020304" pitchFamily="18" charset="0"/>
              </a:rPr>
              <a:t>) </a:t>
            </a:r>
            <a:endParaRPr lang="lv-LV" altLang="lv-LV" sz="1600" dirty="0">
              <a:solidFill>
                <a:srgbClr val="FF0000"/>
              </a:solidFill>
              <a:latin typeface="Times New Roman" panose="02020603050405020304" pitchFamily="18" charset="0"/>
              <a:cs typeface="Times New Roman" panose="02020603050405020304" pitchFamily="18" charset="0"/>
            </a:endParaRPr>
          </a:p>
        </p:txBody>
      </p:sp>
      <p:grpSp>
        <p:nvGrpSpPr>
          <p:cNvPr id="13" name="Group 4">
            <a:extLst>
              <a:ext uri="{FF2B5EF4-FFF2-40B4-BE49-F238E27FC236}">
                <a16:creationId xmlns:a16="http://schemas.microsoft.com/office/drawing/2014/main" id="{DF969D8D-14B5-4F56-BD54-066C654EA1A7}"/>
              </a:ext>
            </a:extLst>
          </p:cNvPr>
          <p:cNvGrpSpPr>
            <a:grpSpLocks/>
          </p:cNvGrpSpPr>
          <p:nvPr/>
        </p:nvGrpSpPr>
        <p:grpSpPr bwMode="auto">
          <a:xfrm>
            <a:off x="307242" y="3634870"/>
            <a:ext cx="8706770" cy="2366150"/>
            <a:chOff x="15393" y="297028"/>
            <a:chExt cx="8419897" cy="1139883"/>
          </a:xfrm>
        </p:grpSpPr>
        <p:sp>
          <p:nvSpPr>
            <p:cNvPr id="14" name="Rounded Rectangle 6">
              <a:extLst>
                <a:ext uri="{FF2B5EF4-FFF2-40B4-BE49-F238E27FC236}">
                  <a16:creationId xmlns:a16="http://schemas.microsoft.com/office/drawing/2014/main" id="{7A5A84A6-0F18-41D7-9F02-81D44B041B83}"/>
                </a:ext>
              </a:extLst>
            </p:cNvPr>
            <p:cNvSpPr/>
            <p:nvPr/>
          </p:nvSpPr>
          <p:spPr>
            <a:xfrm>
              <a:off x="15393" y="297028"/>
              <a:ext cx="8419897" cy="1139883"/>
            </a:xfrm>
            <a:prstGeom prst="roundRect">
              <a:avLst/>
            </a:prstGeom>
            <a:solidFill>
              <a:schemeClr val="accent1">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Rounded Rectangle 4">
              <a:extLst>
                <a:ext uri="{FF2B5EF4-FFF2-40B4-BE49-F238E27FC236}">
                  <a16:creationId xmlns:a16="http://schemas.microsoft.com/office/drawing/2014/main" id="{BBFF8776-3DF0-4A3B-A906-03E0ED72790A}"/>
                </a:ext>
              </a:extLst>
            </p:cNvPr>
            <p:cNvSpPr txBox="1"/>
            <p:nvPr/>
          </p:nvSpPr>
          <p:spPr>
            <a:xfrm>
              <a:off x="101100" y="370954"/>
              <a:ext cx="8231472" cy="1009559"/>
            </a:xfrm>
            <a:prstGeom prst="rect">
              <a:avLst/>
            </a:prstGeom>
          </p:spPr>
          <p:style>
            <a:lnRef idx="0">
              <a:scrgbClr r="0" g="0" b="0"/>
            </a:lnRef>
            <a:fillRef idx="0">
              <a:scrgbClr r="0" g="0" b="0"/>
            </a:fillRef>
            <a:effectRef idx="0">
              <a:scrgbClr r="0" g="0" b="0"/>
            </a:effectRef>
            <a:fontRef idx="minor">
              <a:schemeClr val="lt1"/>
            </a:fontRef>
          </p:style>
          <p:txBody>
            <a:bodyPr lIns="45720" rIns="45720" spcCol="1270" anchor="ctr"/>
            <a:lstStyle/>
            <a:p>
              <a:pPr>
                <a:defRPr/>
              </a:pPr>
              <a:r>
                <a:rPr lang="lv-LV" altLang="lv-LV" sz="1200" b="1" dirty="0">
                  <a:solidFill>
                    <a:schemeClr val="tx1"/>
                  </a:solidFill>
                  <a:ea typeface="Verdana" panose="020B0604030504040204" pitchFamily="34" charset="0"/>
                  <a:cs typeface="Times New Roman" panose="02020603050405020304" pitchFamily="18" charset="0"/>
                </a:rPr>
                <a:t>Paredzēts izveidot pilnībā centralizētu sankciju izpildes sistēmu Latvijā, tādējādi visus lēmumus par izņēmumiem un/vai atļaujām pieņems viena iestāde,  nodrošinot vienveidību un efektivitāti. Papildu nepieciešamais finansējums </a:t>
              </a:r>
              <a:r>
                <a:rPr lang="lv-LV" altLang="lv-LV" sz="1200" b="1" dirty="0">
                  <a:solidFill>
                    <a:srgbClr val="FF0000"/>
                  </a:solidFill>
                  <a:ea typeface="Verdana" panose="020B0604030504040204" pitchFamily="34" charset="0"/>
                  <a:cs typeface="Times New Roman" panose="02020603050405020304" pitchFamily="18" charset="0"/>
                </a:rPr>
                <a:t>2024. gadā 1 547 164 </a:t>
              </a:r>
              <a:r>
                <a:rPr lang="lv-LV" altLang="lv-LV" sz="1200" b="1" i="1" dirty="0">
                  <a:solidFill>
                    <a:srgbClr val="FF0000"/>
                  </a:solidFill>
                  <a:ea typeface="Verdana" panose="020B0604030504040204" pitchFamily="34" charset="0"/>
                  <a:cs typeface="Times New Roman" panose="02020603050405020304" pitchFamily="18" charset="0"/>
                </a:rPr>
                <a:t>euro</a:t>
              </a:r>
              <a:r>
                <a:rPr lang="lv-LV" altLang="lv-LV" sz="1200" b="1" dirty="0">
                  <a:solidFill>
                    <a:srgbClr val="FF0000"/>
                  </a:solidFill>
                  <a:ea typeface="Verdana" panose="020B0604030504040204" pitchFamily="34" charset="0"/>
                  <a:cs typeface="Times New Roman" panose="02020603050405020304" pitchFamily="18" charset="0"/>
                </a:rPr>
                <a:t>, 2025. gadā un turpmāk ik gadu 1 418 534 </a:t>
              </a:r>
              <a:r>
                <a:rPr lang="lv-LV" altLang="lv-LV" sz="1200" b="1" i="1" dirty="0">
                  <a:solidFill>
                    <a:srgbClr val="FF0000"/>
                  </a:solidFill>
                  <a:ea typeface="Verdana" panose="020B0604030504040204" pitchFamily="34" charset="0"/>
                  <a:cs typeface="Times New Roman" panose="02020603050405020304" pitchFamily="18" charset="0"/>
                </a:rPr>
                <a:t>euro.</a:t>
              </a:r>
            </a:p>
            <a:p>
              <a:pPr>
                <a:defRPr/>
              </a:pPr>
              <a:r>
                <a:rPr lang="lv-LV" altLang="lv-LV" sz="1200" dirty="0">
                  <a:solidFill>
                    <a:schemeClr val="tx1"/>
                  </a:solidFill>
                  <a:ea typeface="Verdana" panose="020B0604030504040204" pitchFamily="34" charset="0"/>
                  <a:cs typeface="Times New Roman" panose="02020603050405020304" pitchFamily="18" charset="0"/>
                </a:rPr>
                <a:t>Finanšu izlūkošanas dienestu (FID) paredzēts noteikt kā </a:t>
              </a:r>
              <a:r>
                <a:rPr lang="lv-LV" altLang="lv-LV" sz="1200" b="1" dirty="0">
                  <a:solidFill>
                    <a:schemeClr val="tx1"/>
                  </a:solidFill>
                  <a:ea typeface="Verdana" panose="020B0604030504040204" pitchFamily="34" charset="0"/>
                  <a:cs typeface="Times New Roman" panose="02020603050405020304" pitchFamily="18" charset="0"/>
                </a:rPr>
                <a:t>nacionālo kompetento iestādi sankciju izpildē Latvijā</a:t>
              </a:r>
              <a:r>
                <a:rPr lang="lv-LV" altLang="lv-LV" sz="1200" dirty="0">
                  <a:solidFill>
                    <a:schemeClr val="tx1"/>
                  </a:solidFill>
                  <a:ea typeface="Verdana" panose="020B0604030504040204" pitchFamily="34" charset="0"/>
                  <a:cs typeface="Times New Roman" panose="02020603050405020304" pitchFamily="18" charset="0"/>
                </a:rPr>
                <a:t>. Atbilstoši šādam modelim FID kompetencē papildus atļauju izsniegšanai sankciju izņēmumu piemērošanai ietilpts:</a:t>
              </a:r>
            </a:p>
            <a:p>
              <a:pPr marL="171450" indent="-171450">
                <a:buFontTx/>
                <a:buChar char="-"/>
                <a:defRPr/>
              </a:pPr>
              <a:r>
                <a:rPr lang="lv-LV" altLang="lv-LV" sz="1200" dirty="0">
                  <a:solidFill>
                    <a:schemeClr val="tx1"/>
                  </a:solidFill>
                  <a:ea typeface="Verdana" panose="020B0604030504040204" pitchFamily="34" charset="0"/>
                  <a:cs typeface="Times New Roman" panose="02020603050405020304" pitchFamily="18" charset="0"/>
                </a:rPr>
                <a:t>atbildēšana uz privātā sektora un valsts iestāžu jautājumiem par sankciju ieviešanu; </a:t>
              </a:r>
            </a:p>
            <a:p>
              <a:pPr marL="171450" indent="-171450">
                <a:buFontTx/>
                <a:buChar char="-"/>
                <a:defRPr/>
              </a:pPr>
              <a:r>
                <a:rPr lang="lv-LV" altLang="lv-LV" sz="1200" dirty="0">
                  <a:solidFill>
                    <a:schemeClr val="tx1"/>
                  </a:solidFill>
                  <a:ea typeface="Verdana" panose="020B0604030504040204" pitchFamily="34" charset="0"/>
                  <a:cs typeface="Times New Roman" panose="02020603050405020304" pitchFamily="18" charset="0"/>
                </a:rPr>
                <a:t>lēmumu pieņemšana par līdzekļu iesaldēšanu, tas ir, noteiktu personu atzīšana par sankcijām pakļautām personām un saistošu lēmumu izdošana privātajam un publiskajam sektoram par šo personu līdzekļu iesaldēšanu; </a:t>
              </a:r>
            </a:p>
            <a:p>
              <a:pPr marL="171450" indent="-171450">
                <a:buFontTx/>
                <a:buChar char="-"/>
                <a:defRPr/>
              </a:pPr>
              <a:r>
                <a:rPr lang="lv-LV" altLang="lv-LV" sz="1200" dirty="0" err="1">
                  <a:solidFill>
                    <a:schemeClr val="tx1"/>
                  </a:solidFill>
                  <a:ea typeface="Verdana" panose="020B0604030504040204" pitchFamily="34" charset="0"/>
                  <a:cs typeface="Times New Roman" panose="02020603050405020304" pitchFamily="18" charset="0"/>
                </a:rPr>
                <a:t>starpinstitucionālu</a:t>
              </a:r>
              <a:r>
                <a:rPr lang="lv-LV" altLang="lv-LV" sz="1200" dirty="0">
                  <a:solidFill>
                    <a:schemeClr val="tx1"/>
                  </a:solidFill>
                  <a:ea typeface="Verdana" panose="020B0604030504040204" pitchFamily="34" charset="0"/>
                  <a:cs typeface="Times New Roman" panose="02020603050405020304" pitchFamily="18" charset="0"/>
                </a:rPr>
                <a:t> darba grupu vadīšana sankciju ieviešanas jautājumos; koordinācija ar Ārlietu ministriju par sankciju piemērošanas efektivitāti, praktiskajiem izaicinājumiem, aktuālajiem </a:t>
              </a:r>
              <a:r>
                <a:rPr lang="lv-LV" altLang="lv-LV" sz="1200" dirty="0" err="1">
                  <a:solidFill>
                    <a:schemeClr val="tx1"/>
                  </a:solidFill>
                  <a:ea typeface="Verdana" panose="020B0604030504040204" pitchFamily="34" charset="0"/>
                  <a:cs typeface="Times New Roman" panose="02020603050405020304" pitchFamily="18" charset="0"/>
                </a:rPr>
                <a:t>problēmjautājumiem</a:t>
              </a:r>
              <a:r>
                <a:rPr lang="lv-LV" altLang="lv-LV" sz="1200" dirty="0">
                  <a:solidFill>
                    <a:schemeClr val="tx1"/>
                  </a:solidFill>
                  <a:ea typeface="Verdana" panose="020B0604030504040204" pitchFamily="34" charset="0"/>
                  <a:cs typeface="Times New Roman" panose="02020603050405020304" pitchFamily="18" charset="0"/>
                </a:rPr>
                <a:t>;</a:t>
              </a:r>
            </a:p>
            <a:p>
              <a:pPr marL="171450" indent="-171450">
                <a:buFontTx/>
                <a:buChar char="-"/>
                <a:defRPr/>
              </a:pPr>
              <a:r>
                <a:rPr lang="lv-LV" altLang="lv-LV" sz="1200" dirty="0">
                  <a:solidFill>
                    <a:schemeClr val="tx1"/>
                  </a:solidFill>
                  <a:ea typeface="Verdana" panose="020B0604030504040204" pitchFamily="34" charset="0"/>
                  <a:cs typeface="Times New Roman" panose="02020603050405020304" pitchFamily="18" charset="0"/>
                </a:rPr>
                <a:t>sankciju semināru organizēšana un vadīšana; saziņa ar publisko sektoru par sankciju ieviešanu; informatīvo materiālu (biežāk uzdotie jautājumi, vadlīnijas) sagatavošana. </a:t>
              </a:r>
            </a:p>
          </p:txBody>
        </p:sp>
      </p:grpSp>
      <p:pic>
        <p:nvPicPr>
          <p:cNvPr id="2" name="Picture 1">
            <a:extLst>
              <a:ext uri="{FF2B5EF4-FFF2-40B4-BE49-F238E27FC236}">
                <a16:creationId xmlns:a16="http://schemas.microsoft.com/office/drawing/2014/main" id="{B8A48B14-0B98-401E-B169-6BEED9CCD5A7}"/>
              </a:ext>
            </a:extLst>
          </p:cNvPr>
          <p:cNvPicPr>
            <a:picLocks noChangeAspect="1"/>
          </p:cNvPicPr>
          <p:nvPr/>
        </p:nvPicPr>
        <p:blipFill>
          <a:blip r:embed="rId2"/>
          <a:stretch>
            <a:fillRect/>
          </a:stretch>
        </p:blipFill>
        <p:spPr>
          <a:xfrm>
            <a:off x="78890" y="1563430"/>
            <a:ext cx="3488754" cy="2321607"/>
          </a:xfrm>
          <a:prstGeom prst="ellipse">
            <a:avLst/>
          </a:prstGeom>
          <a:ln>
            <a:noFill/>
          </a:ln>
          <a:effectLst>
            <a:softEdge rad="112500"/>
          </a:effectLst>
        </p:spPr>
      </p:pic>
    </p:spTree>
    <p:extLst>
      <p:ext uri="{BB962C8B-B14F-4D97-AF65-F5344CB8AC3E}">
        <p14:creationId xmlns:p14="http://schemas.microsoft.com/office/powerpoint/2010/main" val="1136198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Slide Number Placeholder 6">
            <a:extLst>
              <a:ext uri="{FF2B5EF4-FFF2-40B4-BE49-F238E27FC236}">
                <a16:creationId xmlns:a16="http://schemas.microsoft.com/office/drawing/2014/main" id="{8D7891F2-65D3-432B-B097-682FB90B9736}"/>
              </a:ext>
            </a:extLst>
          </p:cNvPr>
          <p:cNvSpPr>
            <a:spLocks noGrp="1"/>
          </p:cNvSpPr>
          <p:nvPr>
            <p:ph type="sldNum" sz="quarter" idx="13"/>
          </p:nvPr>
        </p:nvSpPr>
        <p:spPr bwMode="auto">
          <a:xfrm>
            <a:off x="8453438" y="6324600"/>
            <a:ext cx="385762"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5F30AAD-EF56-469F-ABAE-F9C83EAF18C5}" type="slidenum">
              <a:rPr lang="en-US" altLang="lv-LV" smtClean="0"/>
              <a:pPr/>
              <a:t>15</a:t>
            </a:fld>
            <a:endParaRPr lang="en-US" altLang="lv-LV"/>
          </a:p>
        </p:txBody>
      </p:sp>
      <p:sp>
        <p:nvSpPr>
          <p:cNvPr id="16" name="Title 1">
            <a:extLst>
              <a:ext uri="{FF2B5EF4-FFF2-40B4-BE49-F238E27FC236}">
                <a16:creationId xmlns:a16="http://schemas.microsoft.com/office/drawing/2014/main" id="{1F4BBEF4-64E3-4FED-BD41-E5A4151A9905}"/>
              </a:ext>
            </a:extLst>
          </p:cNvPr>
          <p:cNvSpPr txBox="1">
            <a:spLocks/>
          </p:cNvSpPr>
          <p:nvPr/>
        </p:nvSpPr>
        <p:spPr bwMode="auto">
          <a:xfrm>
            <a:off x="1601787" y="939294"/>
            <a:ext cx="7237413" cy="515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ctr"/>
            <a:r>
              <a:rPr lang="lv-LV" sz="1600" dirty="0">
                <a:solidFill>
                  <a:srgbClr val="FF0000"/>
                </a:solidFill>
                <a:latin typeface="Times New Roman" panose="02020603050405020304" pitchFamily="18" charset="0"/>
                <a:cs typeface="Times New Roman" panose="02020603050405020304" pitchFamily="18" charset="0"/>
              </a:rPr>
              <a:t>Valsts ugunsdzēsības un glābšanas dienesta struktūrvienību dzīvības glābšanas spēju stiprināšanas nodrošināšana</a:t>
            </a:r>
            <a:endParaRPr lang="lv-LV" altLang="lv-LV" sz="1600" dirty="0">
              <a:solidFill>
                <a:srgbClr val="FF0000"/>
              </a:solidFill>
              <a:latin typeface="Times New Roman" panose="02020603050405020304" pitchFamily="18" charset="0"/>
              <a:cs typeface="Times New Roman" panose="02020603050405020304" pitchFamily="18" charset="0"/>
            </a:endParaRPr>
          </a:p>
        </p:txBody>
      </p:sp>
      <p:grpSp>
        <p:nvGrpSpPr>
          <p:cNvPr id="17" name="Group 4">
            <a:extLst>
              <a:ext uri="{FF2B5EF4-FFF2-40B4-BE49-F238E27FC236}">
                <a16:creationId xmlns:a16="http://schemas.microsoft.com/office/drawing/2014/main" id="{21358E38-A844-4978-9911-63D1355A547F}"/>
              </a:ext>
            </a:extLst>
          </p:cNvPr>
          <p:cNvGrpSpPr>
            <a:grpSpLocks/>
          </p:cNvGrpSpPr>
          <p:nvPr/>
        </p:nvGrpSpPr>
        <p:grpSpPr bwMode="auto">
          <a:xfrm>
            <a:off x="67266" y="2757474"/>
            <a:ext cx="8706770" cy="1977820"/>
            <a:chOff x="15393" y="428759"/>
            <a:chExt cx="8419897" cy="1139883"/>
          </a:xfrm>
        </p:grpSpPr>
        <p:sp>
          <p:nvSpPr>
            <p:cNvPr id="18" name="Rounded Rectangle 6">
              <a:extLst>
                <a:ext uri="{FF2B5EF4-FFF2-40B4-BE49-F238E27FC236}">
                  <a16:creationId xmlns:a16="http://schemas.microsoft.com/office/drawing/2014/main" id="{9CE7636A-5669-4986-BB96-5E8C1749C80E}"/>
                </a:ext>
              </a:extLst>
            </p:cNvPr>
            <p:cNvSpPr/>
            <p:nvPr/>
          </p:nvSpPr>
          <p:spPr>
            <a:xfrm>
              <a:off x="15393" y="428759"/>
              <a:ext cx="8419897" cy="1139883"/>
            </a:xfrm>
            <a:prstGeom prst="roundRect">
              <a:avLst/>
            </a:prstGeom>
            <a:solidFill>
              <a:schemeClr val="accent1">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Rounded Rectangle 4">
              <a:extLst>
                <a:ext uri="{FF2B5EF4-FFF2-40B4-BE49-F238E27FC236}">
                  <a16:creationId xmlns:a16="http://schemas.microsoft.com/office/drawing/2014/main" id="{4118A23C-326B-4753-AB25-FE31534281D6}"/>
                </a:ext>
              </a:extLst>
            </p:cNvPr>
            <p:cNvSpPr txBox="1"/>
            <p:nvPr/>
          </p:nvSpPr>
          <p:spPr>
            <a:xfrm>
              <a:off x="120473" y="519968"/>
              <a:ext cx="8231472" cy="1009559"/>
            </a:xfrm>
            <a:prstGeom prst="rect">
              <a:avLst/>
            </a:prstGeom>
          </p:spPr>
          <p:style>
            <a:lnRef idx="0">
              <a:scrgbClr r="0" g="0" b="0"/>
            </a:lnRef>
            <a:fillRef idx="0">
              <a:scrgbClr r="0" g="0" b="0"/>
            </a:fillRef>
            <a:effectRef idx="0">
              <a:scrgbClr r="0" g="0" b="0"/>
            </a:effectRef>
            <a:fontRef idx="minor">
              <a:schemeClr val="lt1"/>
            </a:fontRef>
          </p:style>
          <p:txBody>
            <a:bodyPr lIns="45720" rIns="45720" spcCol="1270" anchor="ctr"/>
            <a:lstStyle/>
            <a:p>
              <a:pPr>
                <a:defRPr/>
              </a:pPr>
              <a:r>
                <a:rPr lang="lv-LV" altLang="lv-LV" sz="1200" b="1" dirty="0">
                  <a:solidFill>
                    <a:schemeClr val="tx1"/>
                  </a:solidFill>
                  <a:ea typeface="Verdana" panose="020B0604030504040204" pitchFamily="34" charset="0"/>
                  <a:cs typeface="Times New Roman" panose="02020603050405020304" pitchFamily="18" charset="0"/>
                </a:rPr>
                <a:t>Papildu nepieciešamais finansējums </a:t>
              </a:r>
              <a:r>
                <a:rPr lang="lv-LV" altLang="lv-LV" sz="1200" b="1" dirty="0">
                  <a:solidFill>
                    <a:srgbClr val="FF0000"/>
                  </a:solidFill>
                  <a:ea typeface="Verdana" panose="020B0604030504040204" pitchFamily="34" charset="0"/>
                  <a:cs typeface="Times New Roman" panose="02020603050405020304" pitchFamily="18" charset="0"/>
                </a:rPr>
                <a:t>2024. gadā turpmāk ik gadu 2 569 686 </a:t>
              </a:r>
              <a:r>
                <a:rPr lang="lv-LV" altLang="lv-LV" sz="1200" b="1" i="1" dirty="0">
                  <a:solidFill>
                    <a:srgbClr val="FF0000"/>
                  </a:solidFill>
                  <a:ea typeface="Verdana" panose="020B0604030504040204" pitchFamily="34" charset="0"/>
                  <a:cs typeface="Times New Roman" panose="02020603050405020304" pitchFamily="18" charset="0"/>
                </a:rPr>
                <a:t>euro</a:t>
              </a:r>
            </a:p>
            <a:p>
              <a:pPr>
                <a:defRPr/>
              </a:pPr>
              <a:r>
                <a:rPr lang="lv-LV" sz="1200" dirty="0">
                  <a:solidFill>
                    <a:schemeClr val="tx1"/>
                  </a:solidFill>
                  <a:cs typeface="Times New Roman" panose="02020603050405020304" pitchFamily="18" charset="0"/>
                </a:rPr>
                <a:t>Paredzēts nodrošināt minimālo amatpersonu ar speciālajām dienesta pakāpēm skaitu dežūrmaiņā, lai veicinātu Valsts ugunsdzēsības un glābšanas dienestam normatīvajos aktos noteikto funkciju un pamatuzdevumu izpildi un nebūtu jālemj par posteņu pagaidu darbības apturēšanu, nepieciešams papildu finansējums 105 jaunu amata vietu ieviešanai.</a:t>
              </a:r>
            </a:p>
            <a:p>
              <a:pPr>
                <a:defRPr/>
              </a:pPr>
              <a:r>
                <a:rPr lang="lv-LV" sz="1200" dirty="0">
                  <a:solidFill>
                    <a:schemeClr val="tx1"/>
                  </a:solidFill>
                  <a:cs typeface="Times New Roman" panose="02020603050405020304" pitchFamily="18" charset="0"/>
                </a:rPr>
                <a:t>Ņemot vērā ugunsgrēku dzēšanas darbu specifiku, lai VUGD glābtu cilvēku dzīvības un efektīvi strādātu notikuma vietā, un neradītu apdraudējuma risku ugunsgrēka dzēšanas darbos iesaistītā personāla drošībai, ierodoties uz notikumu, speciālajā ugunsdzēsības transportlīdzeklī jābūt vismaz trīs (optimāli – četrām) speciāli apmācītām amatpersonām ar speciālajām dienesta pakāpēm. </a:t>
              </a:r>
              <a:endParaRPr lang="lv-LV" sz="1200" b="1" i="1" dirty="0">
                <a:solidFill>
                  <a:schemeClr val="tx1"/>
                </a:solidFill>
                <a:cs typeface="Times New Roman" panose="02020603050405020304" pitchFamily="18" charset="0"/>
              </a:endParaRPr>
            </a:p>
          </p:txBody>
        </p:sp>
      </p:grpSp>
      <p:pic>
        <p:nvPicPr>
          <p:cNvPr id="5" name="Picture 4">
            <a:extLst>
              <a:ext uri="{FF2B5EF4-FFF2-40B4-BE49-F238E27FC236}">
                <a16:creationId xmlns:a16="http://schemas.microsoft.com/office/drawing/2014/main" id="{69A68948-76D9-4F04-8D64-EC4A3DFF068D}"/>
              </a:ext>
            </a:extLst>
          </p:cNvPr>
          <p:cNvPicPr>
            <a:picLocks noChangeAspect="1"/>
          </p:cNvPicPr>
          <p:nvPr/>
        </p:nvPicPr>
        <p:blipFill>
          <a:blip r:embed="rId2"/>
          <a:stretch>
            <a:fillRect/>
          </a:stretch>
        </p:blipFill>
        <p:spPr>
          <a:xfrm>
            <a:off x="304800" y="4696626"/>
            <a:ext cx="3707519" cy="2103119"/>
          </a:xfrm>
          <a:prstGeom prst="rect">
            <a:avLst/>
          </a:prstGeom>
        </p:spPr>
      </p:pic>
      <p:sp>
        <p:nvSpPr>
          <p:cNvPr id="20" name="Title 1">
            <a:extLst>
              <a:ext uri="{FF2B5EF4-FFF2-40B4-BE49-F238E27FC236}">
                <a16:creationId xmlns:a16="http://schemas.microsoft.com/office/drawing/2014/main" id="{C7EE49DF-A912-4C23-80B1-5E274424B577}"/>
              </a:ext>
            </a:extLst>
          </p:cNvPr>
          <p:cNvSpPr>
            <a:spLocks noGrp="1"/>
          </p:cNvSpPr>
          <p:nvPr>
            <p:ph type="title"/>
          </p:nvPr>
        </p:nvSpPr>
        <p:spPr>
          <a:xfrm>
            <a:off x="1452032" y="230532"/>
            <a:ext cx="7237413" cy="425476"/>
          </a:xfrm>
        </p:spPr>
        <p:txBody>
          <a:bodyPr>
            <a:normAutofit/>
          </a:bodyPr>
          <a:lstStyle/>
          <a:p>
            <a:pPr algn="ctr"/>
            <a:r>
              <a:rPr lang="lv-LV" altLang="lv-LV" sz="1600" dirty="0">
                <a:solidFill>
                  <a:srgbClr val="04046C"/>
                </a:solidFill>
                <a:latin typeface="Times New Roman" panose="02020603050405020304" pitchFamily="18" charset="0"/>
                <a:cs typeface="Times New Roman" panose="02020603050405020304" pitchFamily="18" charset="0"/>
              </a:rPr>
              <a:t>IEKŠLIETU MINISTRIJAS 2024. -2026.GADA ATBALSTĪTIE PASĀKUMI </a:t>
            </a:r>
            <a:r>
              <a:rPr lang="lv-LV" sz="1600" dirty="0">
                <a:solidFill>
                  <a:srgbClr val="002086"/>
                </a:solidFill>
                <a:latin typeface="Times New Roman" panose="02020603050405020304" pitchFamily="18" charset="0"/>
                <a:cs typeface="Times New Roman" panose="02020603050405020304" pitchFamily="18" charset="0"/>
              </a:rPr>
              <a:t>(V)</a:t>
            </a:r>
            <a:endParaRPr lang="lv-LV" altLang="lv-LV" sz="1600" dirty="0">
              <a:solidFill>
                <a:srgbClr val="002086"/>
              </a:solidFill>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DDA10B07-0AC1-49DF-BEA2-BA74FA186B61}"/>
              </a:ext>
            </a:extLst>
          </p:cNvPr>
          <p:cNvPicPr>
            <a:picLocks noChangeAspect="1"/>
          </p:cNvPicPr>
          <p:nvPr/>
        </p:nvPicPr>
        <p:blipFill>
          <a:blip r:embed="rId3"/>
          <a:stretch>
            <a:fillRect/>
          </a:stretch>
        </p:blipFill>
        <p:spPr>
          <a:xfrm>
            <a:off x="5682912" y="1288482"/>
            <a:ext cx="3338316" cy="1913664"/>
          </a:xfrm>
          <a:prstGeom prst="ellipse">
            <a:avLst/>
          </a:prstGeom>
          <a:ln>
            <a:noFill/>
          </a:ln>
          <a:effectLst>
            <a:softEdge rad="112500"/>
          </a:effectLst>
        </p:spPr>
      </p:pic>
    </p:spTree>
    <p:extLst>
      <p:ext uri="{BB962C8B-B14F-4D97-AF65-F5344CB8AC3E}">
        <p14:creationId xmlns:p14="http://schemas.microsoft.com/office/powerpoint/2010/main" val="2786154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0CAC2B-3325-4590-BDA0-036628AB060E}"/>
              </a:ext>
            </a:extLst>
          </p:cNvPr>
          <p:cNvPicPr>
            <a:picLocks noChangeAspect="1"/>
          </p:cNvPicPr>
          <p:nvPr/>
        </p:nvPicPr>
        <p:blipFill>
          <a:blip r:embed="rId2"/>
          <a:stretch>
            <a:fillRect/>
          </a:stretch>
        </p:blipFill>
        <p:spPr>
          <a:xfrm>
            <a:off x="5070738" y="800888"/>
            <a:ext cx="3929669" cy="2576680"/>
          </a:xfrm>
          <a:prstGeom prst="rect">
            <a:avLst/>
          </a:prstGeom>
          <a:ln>
            <a:noFill/>
          </a:ln>
          <a:effectLst>
            <a:softEdge rad="112500"/>
          </a:effectLst>
        </p:spPr>
      </p:pic>
      <p:sp>
        <p:nvSpPr>
          <p:cNvPr id="28676" name="Slide Number Placeholder 6">
            <a:extLst>
              <a:ext uri="{FF2B5EF4-FFF2-40B4-BE49-F238E27FC236}">
                <a16:creationId xmlns:a16="http://schemas.microsoft.com/office/drawing/2014/main" id="{8D7891F2-65D3-432B-B097-682FB90B9736}"/>
              </a:ext>
            </a:extLst>
          </p:cNvPr>
          <p:cNvSpPr>
            <a:spLocks noGrp="1"/>
          </p:cNvSpPr>
          <p:nvPr>
            <p:ph type="sldNum" sz="quarter" idx="13"/>
          </p:nvPr>
        </p:nvSpPr>
        <p:spPr bwMode="auto">
          <a:xfrm>
            <a:off x="8566949" y="6475068"/>
            <a:ext cx="385762"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5F30AAD-EF56-469F-ABAE-F9C83EAF18C5}" type="slidenum">
              <a:rPr lang="en-US" altLang="lv-LV" smtClean="0"/>
              <a:pPr/>
              <a:t>16</a:t>
            </a:fld>
            <a:endParaRPr lang="en-US" altLang="lv-LV" dirty="0"/>
          </a:p>
        </p:txBody>
      </p:sp>
      <p:sp>
        <p:nvSpPr>
          <p:cNvPr id="16" name="Title 1">
            <a:extLst>
              <a:ext uri="{FF2B5EF4-FFF2-40B4-BE49-F238E27FC236}">
                <a16:creationId xmlns:a16="http://schemas.microsoft.com/office/drawing/2014/main" id="{1F4BBEF4-64E3-4FED-BD41-E5A4151A9905}"/>
              </a:ext>
            </a:extLst>
          </p:cNvPr>
          <p:cNvSpPr txBox="1">
            <a:spLocks/>
          </p:cNvSpPr>
          <p:nvPr/>
        </p:nvSpPr>
        <p:spPr bwMode="auto">
          <a:xfrm>
            <a:off x="1601787" y="939294"/>
            <a:ext cx="7237413" cy="85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ctr"/>
            <a:r>
              <a:rPr lang="lv-LV" sz="1600" dirty="0">
                <a:solidFill>
                  <a:srgbClr val="FF0000"/>
                </a:solidFill>
                <a:latin typeface="Times New Roman" panose="02020603050405020304" pitchFamily="18" charset="0"/>
                <a:cs typeface="Times New Roman" panose="02020603050405020304" pitchFamily="18" charset="0"/>
              </a:rPr>
              <a:t>Likumprojektu </a:t>
            </a:r>
            <a:r>
              <a:rPr lang="lv-LV" sz="1600" dirty="0" err="1">
                <a:solidFill>
                  <a:srgbClr val="FF0000"/>
                </a:solidFill>
                <a:latin typeface="Times New Roman" panose="02020603050405020304" pitchFamily="18" charset="0"/>
                <a:cs typeface="Times New Roman" panose="02020603050405020304" pitchFamily="18" charset="0"/>
              </a:rPr>
              <a:t>pakotne</a:t>
            </a:r>
            <a:r>
              <a:rPr lang="lv-LV" sz="1600" dirty="0">
                <a:solidFill>
                  <a:srgbClr val="FF0000"/>
                </a:solidFill>
                <a:latin typeface="Times New Roman" panose="02020603050405020304" pitchFamily="18" charset="0"/>
                <a:cs typeface="Times New Roman" panose="02020603050405020304" pitchFamily="18" charset="0"/>
              </a:rPr>
              <a:t> reģistrētās partnerības jautājumā (Ziņu aktualizēšana Fizisko personu reģistrā par reģistrētu partnerību un konstatētajām ģimenes tiesiskajām attiecībām</a:t>
            </a:r>
            <a:endParaRPr lang="lv-LV" altLang="lv-LV" sz="1600" dirty="0">
              <a:solidFill>
                <a:srgbClr val="FF0000"/>
              </a:solidFill>
              <a:latin typeface="Times New Roman" panose="02020603050405020304" pitchFamily="18" charset="0"/>
              <a:cs typeface="Times New Roman" panose="02020603050405020304" pitchFamily="18" charset="0"/>
            </a:endParaRPr>
          </a:p>
        </p:txBody>
      </p:sp>
      <p:sp>
        <p:nvSpPr>
          <p:cNvPr id="20" name="Title 1">
            <a:extLst>
              <a:ext uri="{FF2B5EF4-FFF2-40B4-BE49-F238E27FC236}">
                <a16:creationId xmlns:a16="http://schemas.microsoft.com/office/drawing/2014/main" id="{C7EE49DF-A912-4C23-80B1-5E274424B577}"/>
              </a:ext>
            </a:extLst>
          </p:cNvPr>
          <p:cNvSpPr>
            <a:spLocks noGrp="1"/>
          </p:cNvSpPr>
          <p:nvPr>
            <p:ph type="title"/>
          </p:nvPr>
        </p:nvSpPr>
        <p:spPr>
          <a:xfrm>
            <a:off x="1452032" y="230532"/>
            <a:ext cx="7237413" cy="425476"/>
          </a:xfrm>
        </p:spPr>
        <p:txBody>
          <a:bodyPr>
            <a:normAutofit fontScale="90000"/>
          </a:bodyPr>
          <a:lstStyle/>
          <a:p>
            <a:pPr algn="ctr"/>
            <a:r>
              <a:rPr lang="lv-LV" altLang="lv-LV" sz="1600" dirty="0">
                <a:solidFill>
                  <a:srgbClr val="04046C"/>
                </a:solidFill>
                <a:latin typeface="Times New Roman" panose="02020603050405020304" pitchFamily="18" charset="0"/>
                <a:cs typeface="Times New Roman" panose="02020603050405020304" pitchFamily="18" charset="0"/>
              </a:rPr>
              <a:t>IEKŠLIETU MINISTRIJAS 2024. -2026.GADA ATBALSTĪTIE PASĀKUMI </a:t>
            </a:r>
            <a:r>
              <a:rPr lang="lv-LV" sz="1600" dirty="0">
                <a:solidFill>
                  <a:srgbClr val="002086"/>
                </a:solidFill>
                <a:latin typeface="Times New Roman" panose="02020603050405020304" pitchFamily="18" charset="0"/>
                <a:cs typeface="Times New Roman" panose="02020603050405020304" pitchFamily="18" charset="0"/>
              </a:rPr>
              <a:t>(VI)</a:t>
            </a:r>
            <a:endParaRPr lang="lv-LV" altLang="lv-LV" sz="1600" dirty="0">
              <a:solidFill>
                <a:srgbClr val="002086"/>
              </a:solidFill>
              <a:latin typeface="Times New Roman" panose="02020603050405020304" pitchFamily="18" charset="0"/>
              <a:cs typeface="Times New Roman" panose="02020603050405020304" pitchFamily="18" charset="0"/>
            </a:endParaRPr>
          </a:p>
        </p:txBody>
      </p:sp>
      <p:grpSp>
        <p:nvGrpSpPr>
          <p:cNvPr id="17" name="Group 4">
            <a:extLst>
              <a:ext uri="{FF2B5EF4-FFF2-40B4-BE49-F238E27FC236}">
                <a16:creationId xmlns:a16="http://schemas.microsoft.com/office/drawing/2014/main" id="{21358E38-A844-4978-9911-63D1355A547F}"/>
              </a:ext>
            </a:extLst>
          </p:cNvPr>
          <p:cNvGrpSpPr>
            <a:grpSpLocks/>
          </p:cNvGrpSpPr>
          <p:nvPr/>
        </p:nvGrpSpPr>
        <p:grpSpPr bwMode="auto">
          <a:xfrm>
            <a:off x="218616" y="3279228"/>
            <a:ext cx="8925384" cy="3273446"/>
            <a:chOff x="15393" y="428759"/>
            <a:chExt cx="8472046" cy="1139883"/>
          </a:xfrm>
        </p:grpSpPr>
        <p:sp>
          <p:nvSpPr>
            <p:cNvPr id="18" name="Rounded Rectangle 6">
              <a:extLst>
                <a:ext uri="{FF2B5EF4-FFF2-40B4-BE49-F238E27FC236}">
                  <a16:creationId xmlns:a16="http://schemas.microsoft.com/office/drawing/2014/main" id="{9CE7636A-5669-4986-BB96-5E8C1749C80E}"/>
                </a:ext>
              </a:extLst>
            </p:cNvPr>
            <p:cNvSpPr/>
            <p:nvPr/>
          </p:nvSpPr>
          <p:spPr>
            <a:xfrm>
              <a:off x="15393" y="428759"/>
              <a:ext cx="8419897" cy="1139883"/>
            </a:xfrm>
            <a:prstGeom prst="roundRect">
              <a:avLst/>
            </a:prstGeom>
            <a:solidFill>
              <a:schemeClr val="accent1">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Rounded Rectangle 4">
              <a:extLst>
                <a:ext uri="{FF2B5EF4-FFF2-40B4-BE49-F238E27FC236}">
                  <a16:creationId xmlns:a16="http://schemas.microsoft.com/office/drawing/2014/main" id="{4118A23C-326B-4753-AB25-FE31534281D6}"/>
                </a:ext>
              </a:extLst>
            </p:cNvPr>
            <p:cNvSpPr txBox="1"/>
            <p:nvPr/>
          </p:nvSpPr>
          <p:spPr>
            <a:xfrm>
              <a:off x="255967" y="463343"/>
              <a:ext cx="8231472" cy="1077935"/>
            </a:xfrm>
            <a:prstGeom prst="rect">
              <a:avLst/>
            </a:prstGeom>
          </p:spPr>
          <p:style>
            <a:lnRef idx="0">
              <a:scrgbClr r="0" g="0" b="0"/>
            </a:lnRef>
            <a:fillRef idx="0">
              <a:scrgbClr r="0" g="0" b="0"/>
            </a:fillRef>
            <a:effectRef idx="0">
              <a:scrgbClr r="0" g="0" b="0"/>
            </a:effectRef>
            <a:fontRef idx="minor">
              <a:schemeClr val="lt1"/>
            </a:fontRef>
          </p:style>
          <p:txBody>
            <a:bodyPr lIns="45720" rIns="45720" spcCol="1270" anchor="ctr"/>
            <a:lstStyle/>
            <a:p>
              <a:pPr>
                <a:defRPr/>
              </a:pPr>
              <a:r>
                <a:rPr lang="lv-LV" altLang="lv-LV" sz="1200" b="1" dirty="0">
                  <a:solidFill>
                    <a:schemeClr val="tx1"/>
                  </a:solidFill>
                  <a:ea typeface="Verdana" panose="020B0604030504040204" pitchFamily="34" charset="0"/>
                  <a:cs typeface="Times New Roman" panose="02020603050405020304" pitchFamily="18" charset="0"/>
                </a:rPr>
                <a:t>Papildu nepieciešamais finansējums </a:t>
              </a:r>
              <a:r>
                <a:rPr lang="lv-LV" altLang="lv-LV" sz="1200" b="1" dirty="0">
                  <a:solidFill>
                    <a:srgbClr val="FF0000"/>
                  </a:solidFill>
                  <a:ea typeface="Verdana" panose="020B0604030504040204" pitchFamily="34" charset="0"/>
                  <a:cs typeface="Times New Roman" panose="02020603050405020304" pitchFamily="18" charset="0"/>
                </a:rPr>
                <a:t>2024. gadā 113 256 </a:t>
              </a:r>
              <a:r>
                <a:rPr lang="lv-LV" altLang="lv-LV" sz="1200" b="1" i="1" dirty="0">
                  <a:solidFill>
                    <a:srgbClr val="FF0000"/>
                  </a:solidFill>
                  <a:ea typeface="Verdana" panose="020B0604030504040204" pitchFamily="34" charset="0"/>
                  <a:cs typeface="Times New Roman" panose="02020603050405020304" pitchFamily="18" charset="0"/>
                </a:rPr>
                <a:t>euro</a:t>
              </a:r>
              <a:r>
                <a:rPr lang="lv-LV" altLang="lv-LV" sz="1200" b="1" dirty="0">
                  <a:solidFill>
                    <a:srgbClr val="FF0000"/>
                  </a:solidFill>
                  <a:ea typeface="Verdana" panose="020B0604030504040204" pitchFamily="34" charset="0"/>
                  <a:cs typeface="Times New Roman" panose="02020603050405020304" pitchFamily="18" charset="0"/>
                </a:rPr>
                <a:t>, 2025.gadā 34 858 </a:t>
              </a:r>
              <a:r>
                <a:rPr lang="lv-LV" altLang="lv-LV" sz="1200" b="1" i="1" dirty="0">
                  <a:solidFill>
                    <a:srgbClr val="FF0000"/>
                  </a:solidFill>
                  <a:ea typeface="Verdana" panose="020B0604030504040204" pitchFamily="34" charset="0"/>
                  <a:cs typeface="Times New Roman" panose="02020603050405020304" pitchFamily="18" charset="0"/>
                </a:rPr>
                <a:t>euro</a:t>
              </a:r>
              <a:r>
                <a:rPr lang="lv-LV" altLang="lv-LV" sz="1200" b="1" dirty="0">
                  <a:solidFill>
                    <a:srgbClr val="FF0000"/>
                  </a:solidFill>
                  <a:ea typeface="Verdana" panose="020B0604030504040204" pitchFamily="34" charset="0"/>
                  <a:cs typeface="Times New Roman" panose="02020603050405020304" pitchFamily="18" charset="0"/>
                </a:rPr>
                <a:t>, 2026. gadā un turpmāk ik gadu 13 465 </a:t>
              </a:r>
              <a:r>
                <a:rPr lang="lv-LV" altLang="lv-LV" sz="1200" b="1" i="1" dirty="0">
                  <a:solidFill>
                    <a:srgbClr val="FF0000"/>
                  </a:solidFill>
                  <a:ea typeface="Verdana" panose="020B0604030504040204" pitchFamily="34" charset="0"/>
                  <a:cs typeface="Times New Roman" panose="02020603050405020304" pitchFamily="18" charset="0"/>
                </a:rPr>
                <a:t>euro</a:t>
              </a:r>
            </a:p>
            <a:p>
              <a:pPr>
                <a:defRPr/>
              </a:pPr>
              <a:r>
                <a:rPr lang="lv-LV" sz="1200" dirty="0">
                  <a:solidFill>
                    <a:schemeClr val="tx1"/>
                  </a:solidFill>
                  <a:cs typeface="Times New Roman" panose="02020603050405020304" pitchFamily="18" charset="0"/>
                </a:rPr>
                <a:t>Paredzēts nodrošināt Fizisko personu reģistra funkcionalitātes pielāgošanu ziņu aktualizēšanai par reģistrētu partnerību un konstatētajām ģimenes tiesiskajām attiecībām.</a:t>
              </a:r>
            </a:p>
            <a:p>
              <a:pPr>
                <a:defRPr/>
              </a:pPr>
              <a:r>
                <a:rPr lang="lv-LV" sz="1200" dirty="0">
                  <a:solidFill>
                    <a:schemeClr val="tx1"/>
                  </a:solidFill>
                  <a:cs typeface="Times New Roman" panose="02020603050405020304" pitchFamily="18" charset="0"/>
                </a:rPr>
                <a:t>Lai Pilsonības un migrācijas lietu pārvalde nodrošinātu iespēju zvērinātiem notāriem un tiesām aktualizēt Fizisko personu reģistrā ziņas par  reģistrētu partnerību un konstatētajām ģimenes tiesiskajām attiecībām, atbilstoši Grozījumiem Fizisko personu likumā, Pilsonības un migrācijas lietu pārvaldei nepieciešams veikt būtiskus papildinājumus Fizisko personu reģistra informācijas sistēmas programmatūrā:</a:t>
              </a:r>
            </a:p>
            <a:p>
              <a:pPr>
                <a:defRPr/>
              </a:pPr>
              <a:r>
                <a:rPr lang="lv-LV" sz="1200" dirty="0">
                  <a:solidFill>
                    <a:schemeClr val="tx1"/>
                  </a:solidFill>
                  <a:cs typeface="Times New Roman" panose="02020603050405020304" pitchFamily="18" charset="0"/>
                </a:rPr>
                <a:t>1. </a:t>
              </a:r>
              <a:r>
                <a:rPr lang="lv-LV" sz="1200" b="1" i="1" dirty="0">
                  <a:solidFill>
                    <a:schemeClr val="tx1"/>
                  </a:solidFill>
                  <a:cs typeface="Times New Roman" panose="02020603050405020304" pitchFamily="18" charset="0"/>
                </a:rPr>
                <a:t>jaunas datu glabātuves - grupas izveide datubāzē</a:t>
              </a:r>
              <a:r>
                <a:rPr lang="lv-LV" sz="1200" dirty="0">
                  <a:solidFill>
                    <a:schemeClr val="tx1"/>
                  </a:solidFill>
                  <a:cs typeface="Times New Roman" panose="02020603050405020304" pitchFamily="18" charset="0"/>
                </a:rPr>
                <a:t>;</a:t>
              </a:r>
            </a:p>
            <a:p>
              <a:pPr>
                <a:defRPr/>
              </a:pPr>
              <a:r>
                <a:rPr lang="lv-LV" sz="1200" dirty="0">
                  <a:solidFill>
                    <a:schemeClr val="tx1"/>
                  </a:solidFill>
                  <a:cs typeface="Times New Roman" panose="02020603050405020304" pitchFamily="18" charset="0"/>
                </a:rPr>
                <a:t>2. </a:t>
              </a:r>
              <a:r>
                <a:rPr lang="lv-LV" sz="1200" b="1" i="1" dirty="0">
                  <a:solidFill>
                    <a:schemeClr val="tx1"/>
                  </a:solidFill>
                  <a:cs typeface="Times New Roman" panose="02020603050405020304" pitchFamily="18" charset="0"/>
                </a:rPr>
                <a:t>jaunu datu apstrādes nosacījumu izstrāde</a:t>
              </a:r>
              <a:r>
                <a:rPr lang="lv-LV" sz="1200" dirty="0">
                  <a:solidFill>
                    <a:schemeClr val="tx1"/>
                  </a:solidFill>
                  <a:cs typeface="Times New Roman" panose="02020603050405020304" pitchFamily="18" charset="0"/>
                </a:rPr>
                <a:t>;</a:t>
              </a:r>
            </a:p>
            <a:p>
              <a:pPr>
                <a:defRPr/>
              </a:pPr>
              <a:r>
                <a:rPr lang="lv-LV" sz="1200" dirty="0">
                  <a:solidFill>
                    <a:schemeClr val="tx1"/>
                  </a:solidFill>
                  <a:cs typeface="Times New Roman" panose="02020603050405020304" pitchFamily="18" charset="0"/>
                </a:rPr>
                <a:t>3. </a:t>
              </a:r>
              <a:r>
                <a:rPr lang="lv-LV" sz="1200" b="1" i="1" dirty="0">
                  <a:solidFill>
                    <a:schemeClr val="tx1"/>
                  </a:solidFill>
                  <a:cs typeface="Times New Roman" panose="02020603050405020304" pitchFamily="18" charset="0"/>
                </a:rPr>
                <a:t>jaunu </a:t>
              </a:r>
              <a:r>
                <a:rPr lang="lv-LV" sz="1200" b="1" i="1" dirty="0" err="1">
                  <a:solidFill>
                    <a:schemeClr val="tx1"/>
                  </a:solidFill>
                  <a:cs typeface="Times New Roman" panose="02020603050405020304" pitchFamily="18" charset="0"/>
                </a:rPr>
                <a:t>ekrānformu</a:t>
              </a:r>
              <a:r>
                <a:rPr lang="lv-LV" sz="1200" b="1" i="1" dirty="0">
                  <a:solidFill>
                    <a:schemeClr val="tx1"/>
                  </a:solidFill>
                  <a:cs typeface="Times New Roman" panose="02020603050405020304" pitchFamily="18" charset="0"/>
                </a:rPr>
                <a:t> ziņu iekļaušanai, aktualizēšanai un apskatei izstrāde</a:t>
              </a:r>
              <a:r>
                <a:rPr lang="lv-LV" sz="1200" dirty="0">
                  <a:solidFill>
                    <a:schemeClr val="tx1"/>
                  </a:solidFill>
                  <a:cs typeface="Times New Roman" panose="02020603050405020304" pitchFamily="18" charset="0"/>
                </a:rPr>
                <a:t> FPRIS </a:t>
              </a:r>
              <a:r>
                <a:rPr lang="lv-LV" sz="1200" dirty="0" err="1">
                  <a:solidFill>
                    <a:schemeClr val="tx1"/>
                  </a:solidFill>
                  <a:cs typeface="Times New Roman" panose="02020603050405020304" pitchFamily="18" charset="0"/>
                </a:rPr>
                <a:t>lietotājsaskarnē</a:t>
              </a:r>
              <a:r>
                <a:rPr lang="lv-LV" sz="1200" dirty="0">
                  <a:solidFill>
                    <a:schemeClr val="tx1"/>
                  </a:solidFill>
                  <a:cs typeface="Times New Roman" panose="02020603050405020304" pitchFamily="18" charset="0"/>
                </a:rPr>
                <a:t>;</a:t>
              </a:r>
            </a:p>
            <a:p>
              <a:pPr>
                <a:defRPr/>
              </a:pPr>
              <a:r>
                <a:rPr lang="lv-LV" sz="1200" dirty="0">
                  <a:solidFill>
                    <a:schemeClr val="tx1"/>
                  </a:solidFill>
                  <a:cs typeface="Times New Roman" panose="02020603050405020304" pitchFamily="18" charset="0"/>
                </a:rPr>
                <a:t>4. </a:t>
              </a:r>
              <a:r>
                <a:rPr lang="lv-LV" sz="1200" b="1" i="1" dirty="0">
                  <a:solidFill>
                    <a:schemeClr val="tx1"/>
                  </a:solidFill>
                  <a:cs typeface="Times New Roman" panose="02020603050405020304" pitchFamily="18" charset="0"/>
                </a:rPr>
                <a:t>jaunas tīmekļa </a:t>
              </a:r>
              <a:r>
                <a:rPr lang="lv-LV" sz="1200" b="1" i="1" dirty="0" err="1">
                  <a:solidFill>
                    <a:schemeClr val="tx1"/>
                  </a:solidFill>
                  <a:cs typeface="Times New Roman" panose="02020603050405020304" pitchFamily="18" charset="0"/>
                </a:rPr>
                <a:t>pakalpes</a:t>
              </a:r>
              <a:r>
                <a:rPr lang="lv-LV" sz="1200" b="1" i="1" dirty="0">
                  <a:solidFill>
                    <a:schemeClr val="tx1"/>
                  </a:solidFill>
                  <a:cs typeface="Times New Roman" panose="02020603050405020304" pitchFamily="18" charset="0"/>
                </a:rPr>
                <a:t> izstrāde jaunās datu grupas ziņu nodošanai</a:t>
              </a:r>
              <a:r>
                <a:rPr lang="lv-LV" sz="1200" dirty="0">
                  <a:solidFill>
                    <a:schemeClr val="tx1"/>
                  </a:solidFill>
                  <a:cs typeface="Times New Roman" panose="02020603050405020304" pitchFamily="18" charset="0"/>
                </a:rPr>
                <a:t> citu institūciju informācijas sistēmām starpsistēmu datu apmaiņas risinājumu ietvaros;</a:t>
              </a:r>
            </a:p>
            <a:p>
              <a:pPr>
                <a:defRPr/>
              </a:pPr>
              <a:r>
                <a:rPr lang="lv-LV" sz="1200" dirty="0">
                  <a:solidFill>
                    <a:schemeClr val="tx1"/>
                  </a:solidFill>
                  <a:cs typeface="Times New Roman" panose="02020603050405020304" pitchFamily="18" charset="0"/>
                </a:rPr>
                <a:t>5. </a:t>
              </a:r>
              <a:r>
                <a:rPr lang="lv-LV" sz="1200" b="1" i="1" dirty="0">
                  <a:solidFill>
                    <a:schemeClr val="tx1"/>
                  </a:solidFill>
                  <a:cs typeface="Times New Roman" panose="02020603050405020304" pitchFamily="18" charset="0"/>
                </a:rPr>
                <a:t>jaunas tīmekļa </a:t>
              </a:r>
              <a:r>
                <a:rPr lang="lv-LV" sz="1200" b="1" i="1" dirty="0" err="1">
                  <a:solidFill>
                    <a:schemeClr val="tx1"/>
                  </a:solidFill>
                  <a:cs typeface="Times New Roman" panose="02020603050405020304" pitchFamily="18" charset="0"/>
                </a:rPr>
                <a:t>pakalpes</a:t>
              </a:r>
              <a:r>
                <a:rPr lang="lv-LV" sz="1200" b="1" i="1" dirty="0">
                  <a:solidFill>
                    <a:schemeClr val="tx1"/>
                  </a:solidFill>
                  <a:cs typeface="Times New Roman" panose="02020603050405020304" pitchFamily="18" charset="0"/>
                </a:rPr>
                <a:t> izstrāde jaunās datu grupas ziņu iekļaušanai </a:t>
              </a:r>
              <a:r>
                <a:rPr lang="lv-LV" sz="1200" dirty="0">
                  <a:solidFill>
                    <a:schemeClr val="tx1"/>
                  </a:solidFill>
                  <a:cs typeface="Times New Roman" panose="02020603050405020304" pitchFamily="18" charset="0"/>
                </a:rPr>
                <a:t>un </a:t>
              </a:r>
              <a:r>
                <a:rPr lang="lv-LV" sz="1200" b="1" i="1" dirty="0">
                  <a:solidFill>
                    <a:schemeClr val="tx1"/>
                  </a:solidFill>
                  <a:cs typeface="Times New Roman" panose="02020603050405020304" pitchFamily="18" charset="0"/>
                </a:rPr>
                <a:t>aktualizēšanai </a:t>
              </a:r>
              <a:r>
                <a:rPr lang="lv-LV" sz="1200" dirty="0">
                  <a:solidFill>
                    <a:schemeClr val="tx1"/>
                  </a:solidFill>
                  <a:cs typeface="Times New Roman" panose="02020603050405020304" pitchFamily="18" charset="0"/>
                </a:rPr>
                <a:t>starpsistēmu datu apmaiņas risinājuma ietvaros ar Notāru padomes informācijas sistēmu;</a:t>
              </a:r>
            </a:p>
            <a:p>
              <a:pPr>
                <a:defRPr/>
              </a:pPr>
              <a:r>
                <a:rPr lang="lv-LV" sz="1200" dirty="0">
                  <a:solidFill>
                    <a:schemeClr val="tx1"/>
                  </a:solidFill>
                  <a:cs typeface="Times New Roman" panose="02020603050405020304" pitchFamily="18" charset="0"/>
                </a:rPr>
                <a:t>6. </a:t>
              </a:r>
              <a:r>
                <a:rPr lang="lv-LV" sz="1200" b="1" i="1" dirty="0">
                  <a:solidFill>
                    <a:schemeClr val="tx1"/>
                  </a:solidFill>
                  <a:cs typeface="Times New Roman" panose="02020603050405020304" pitchFamily="18" charset="0"/>
                </a:rPr>
                <a:t>pilnveidot elektronisko pakalpojumu “Mani dati Fizisko personu reģistrā” </a:t>
              </a:r>
              <a:r>
                <a:rPr lang="lv-LV" sz="1200" dirty="0">
                  <a:solidFill>
                    <a:schemeClr val="tx1"/>
                  </a:solidFill>
                  <a:cs typeface="Times New Roman" panose="02020603050405020304" pitchFamily="18" charset="0"/>
                </a:rPr>
                <a:t>jaunās datu grupas ziņu attēlošanai;</a:t>
              </a:r>
            </a:p>
            <a:p>
              <a:pPr>
                <a:defRPr/>
              </a:pPr>
              <a:r>
                <a:rPr lang="lv-LV" sz="1200" dirty="0">
                  <a:solidFill>
                    <a:schemeClr val="tx1"/>
                  </a:solidFill>
                  <a:cs typeface="Times New Roman" panose="02020603050405020304" pitchFamily="18" charset="0"/>
                </a:rPr>
                <a:t>7. </a:t>
              </a:r>
              <a:r>
                <a:rPr lang="lv-LV" sz="1200" b="1" i="1" dirty="0">
                  <a:solidFill>
                    <a:schemeClr val="tx1"/>
                  </a:solidFill>
                  <a:cs typeface="Times New Roman" panose="02020603050405020304" pitchFamily="18" charset="0"/>
                </a:rPr>
                <a:t>pilnveidot Fizisko personu reģistra apskates risinājumu “Personu datu pārlūks”</a:t>
              </a:r>
              <a:r>
                <a:rPr lang="lv-LV" sz="1200" dirty="0">
                  <a:solidFill>
                    <a:schemeClr val="tx1"/>
                  </a:solidFill>
                  <a:cs typeface="Times New Roman" panose="02020603050405020304" pitchFamily="18" charset="0"/>
                </a:rPr>
                <a:t>, nodrošinot jauna datu komplekta izstrādi.</a:t>
              </a:r>
            </a:p>
            <a:p>
              <a:pPr>
                <a:defRPr/>
              </a:pPr>
              <a:r>
                <a:rPr lang="lv-LV" sz="1200" i="1" dirty="0">
                  <a:solidFill>
                    <a:schemeClr val="tx1"/>
                  </a:solidFill>
                  <a:cs typeface="Times New Roman" panose="02020603050405020304" pitchFamily="18" charset="0"/>
                </a:rPr>
                <a:t>Pasākums paredz pilnībā izpildīt Satversmes tiesas spriedumu lietā Nr.2019-33-01 attiecībā uz ST norādi likumdevējam rast risinājumu viena dzimuma pāru ģimenes attiecību aizsardzībai</a:t>
              </a:r>
            </a:p>
          </p:txBody>
        </p:sp>
      </p:grpSp>
    </p:spTree>
    <p:extLst>
      <p:ext uri="{BB962C8B-B14F-4D97-AF65-F5344CB8AC3E}">
        <p14:creationId xmlns:p14="http://schemas.microsoft.com/office/powerpoint/2010/main" val="3042794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F0583C24-B0AF-4B84-A562-B274BE9E222E}"/>
              </a:ext>
            </a:extLst>
          </p:cNvPr>
          <p:cNvSpPr>
            <a:spLocks noGrp="1"/>
          </p:cNvSpPr>
          <p:nvPr>
            <p:ph type="title"/>
          </p:nvPr>
        </p:nvSpPr>
        <p:spPr>
          <a:xfrm>
            <a:off x="1452032" y="419557"/>
            <a:ext cx="7237413" cy="425476"/>
          </a:xfrm>
        </p:spPr>
        <p:txBody>
          <a:bodyPr>
            <a:normAutofit/>
          </a:bodyPr>
          <a:lstStyle/>
          <a:p>
            <a:pPr algn="ctr"/>
            <a:r>
              <a:rPr lang="lv-LV" altLang="lv-LV" sz="1400" dirty="0">
                <a:solidFill>
                  <a:srgbClr val="04046C"/>
                </a:solidFill>
                <a:latin typeface="Times New Roman" panose="02020603050405020304" pitchFamily="18" charset="0"/>
                <a:cs typeface="Times New Roman" panose="02020603050405020304" pitchFamily="18" charset="0"/>
              </a:rPr>
              <a:t>IEKŠLIETU MINISTRIJAS 2024. -2026.GADA ATBALSTĪTIE PASĀKUMI </a:t>
            </a:r>
            <a:r>
              <a:rPr lang="lv-LV" sz="1600" dirty="0">
                <a:solidFill>
                  <a:srgbClr val="002086"/>
                </a:solidFill>
                <a:latin typeface="Times New Roman" panose="02020603050405020304" pitchFamily="18" charset="0"/>
                <a:cs typeface="Times New Roman" panose="02020603050405020304" pitchFamily="18" charset="0"/>
              </a:rPr>
              <a:t>(IIV)</a:t>
            </a:r>
            <a:endParaRPr lang="lv-LV" altLang="lv-LV" sz="1600" dirty="0">
              <a:solidFill>
                <a:srgbClr val="002086"/>
              </a:solidFill>
              <a:latin typeface="Times New Roman" panose="02020603050405020304" pitchFamily="18" charset="0"/>
              <a:cs typeface="Times New Roman" panose="02020603050405020304" pitchFamily="18" charset="0"/>
            </a:endParaRPr>
          </a:p>
        </p:txBody>
      </p:sp>
      <p:sp>
        <p:nvSpPr>
          <p:cNvPr id="28676" name="Slide Number Placeholder 6">
            <a:extLst>
              <a:ext uri="{FF2B5EF4-FFF2-40B4-BE49-F238E27FC236}">
                <a16:creationId xmlns:a16="http://schemas.microsoft.com/office/drawing/2014/main" id="{8D7891F2-65D3-432B-B097-682FB90B9736}"/>
              </a:ext>
            </a:extLst>
          </p:cNvPr>
          <p:cNvSpPr>
            <a:spLocks noGrp="1"/>
          </p:cNvSpPr>
          <p:nvPr>
            <p:ph type="sldNum" sz="quarter" idx="13"/>
          </p:nvPr>
        </p:nvSpPr>
        <p:spPr bwMode="auto">
          <a:xfrm>
            <a:off x="8453438" y="6324600"/>
            <a:ext cx="385762"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5F30AAD-EF56-469F-ABAE-F9C83EAF18C5}" type="slidenum">
              <a:rPr lang="en-US" altLang="lv-LV" smtClean="0"/>
              <a:pPr/>
              <a:t>17</a:t>
            </a:fld>
            <a:endParaRPr lang="en-US" altLang="lv-LV"/>
          </a:p>
        </p:txBody>
      </p:sp>
      <p:sp>
        <p:nvSpPr>
          <p:cNvPr id="6" name="Title 1">
            <a:extLst>
              <a:ext uri="{FF2B5EF4-FFF2-40B4-BE49-F238E27FC236}">
                <a16:creationId xmlns:a16="http://schemas.microsoft.com/office/drawing/2014/main" id="{7225666B-C1FD-49E7-A67E-32B2F766FED6}"/>
              </a:ext>
            </a:extLst>
          </p:cNvPr>
          <p:cNvSpPr txBox="1">
            <a:spLocks/>
          </p:cNvSpPr>
          <p:nvPr/>
        </p:nvSpPr>
        <p:spPr bwMode="auto">
          <a:xfrm>
            <a:off x="1601788" y="941581"/>
            <a:ext cx="7237413" cy="708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ctr"/>
            <a:r>
              <a:rPr lang="lv-LV" altLang="lv-LV" sz="1600" dirty="0">
                <a:solidFill>
                  <a:srgbClr val="FF0000"/>
                </a:solidFill>
                <a:latin typeface="Times New Roman" panose="02020603050405020304" pitchFamily="18" charset="0"/>
                <a:cs typeface="Times New Roman" panose="02020603050405020304" pitchFamily="18" charset="0"/>
              </a:rPr>
              <a:t>Valsts tiešās pārvaldes iestādēs nodarbināto atalgojuma palielināšana</a:t>
            </a:r>
          </a:p>
        </p:txBody>
      </p:sp>
      <p:grpSp>
        <p:nvGrpSpPr>
          <p:cNvPr id="13" name="Group 4">
            <a:extLst>
              <a:ext uri="{FF2B5EF4-FFF2-40B4-BE49-F238E27FC236}">
                <a16:creationId xmlns:a16="http://schemas.microsoft.com/office/drawing/2014/main" id="{04558B85-95D8-4028-8095-C8E8ED043268}"/>
              </a:ext>
            </a:extLst>
          </p:cNvPr>
          <p:cNvGrpSpPr>
            <a:grpSpLocks/>
          </p:cNvGrpSpPr>
          <p:nvPr/>
        </p:nvGrpSpPr>
        <p:grpSpPr bwMode="auto">
          <a:xfrm>
            <a:off x="84143" y="2852449"/>
            <a:ext cx="8975714" cy="2709774"/>
            <a:chOff x="15393" y="254223"/>
            <a:chExt cx="8419897" cy="772716"/>
          </a:xfrm>
        </p:grpSpPr>
        <p:sp>
          <p:nvSpPr>
            <p:cNvPr id="14" name="Rounded Rectangle 6">
              <a:extLst>
                <a:ext uri="{FF2B5EF4-FFF2-40B4-BE49-F238E27FC236}">
                  <a16:creationId xmlns:a16="http://schemas.microsoft.com/office/drawing/2014/main" id="{C47EBAE2-565E-4340-9064-04717B6CEDB3}"/>
                </a:ext>
              </a:extLst>
            </p:cNvPr>
            <p:cNvSpPr/>
            <p:nvPr/>
          </p:nvSpPr>
          <p:spPr>
            <a:xfrm>
              <a:off x="15393" y="254223"/>
              <a:ext cx="8419897" cy="772716"/>
            </a:xfrm>
            <a:prstGeom prst="roundRect">
              <a:avLst/>
            </a:prstGeom>
            <a:solidFill>
              <a:schemeClr val="accent1">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Rounded Rectangle 4">
              <a:extLst>
                <a:ext uri="{FF2B5EF4-FFF2-40B4-BE49-F238E27FC236}">
                  <a16:creationId xmlns:a16="http://schemas.microsoft.com/office/drawing/2014/main" id="{79F6983C-F88E-46AA-A25D-B4E0FDC52C50}"/>
                </a:ext>
              </a:extLst>
            </p:cNvPr>
            <p:cNvSpPr txBox="1"/>
            <p:nvPr/>
          </p:nvSpPr>
          <p:spPr>
            <a:xfrm>
              <a:off x="213342" y="361587"/>
              <a:ext cx="8014956" cy="665352"/>
            </a:xfrm>
            <a:prstGeom prst="rect">
              <a:avLst/>
            </a:prstGeom>
          </p:spPr>
          <p:style>
            <a:lnRef idx="0">
              <a:scrgbClr r="0" g="0" b="0"/>
            </a:lnRef>
            <a:fillRef idx="0">
              <a:scrgbClr r="0" g="0" b="0"/>
            </a:fillRef>
            <a:effectRef idx="0">
              <a:scrgbClr r="0" g="0" b="0"/>
            </a:effectRef>
            <a:fontRef idx="minor">
              <a:schemeClr val="lt1"/>
            </a:fontRef>
          </p:style>
          <p:txBody>
            <a:bodyPr lIns="45720" rIns="45720" spcCol="1270" anchor="ctr"/>
            <a:lstStyle/>
            <a:p>
              <a:pPr>
                <a:defRPr/>
              </a:pPr>
              <a:r>
                <a:rPr lang="lv-LV" sz="1200" b="1" u="sng" dirty="0">
                  <a:solidFill>
                    <a:schemeClr val="tx1"/>
                  </a:solidFill>
                </a:rPr>
                <a:t>Valsts tiešās pārvaldes iestādēs nodarbināto atalgojuma palielināšana </a:t>
              </a:r>
              <a:r>
                <a:rPr lang="lv-LV" sz="1200" b="1" u="sng" dirty="0">
                  <a:solidFill>
                    <a:srgbClr val="FF0000"/>
                  </a:solidFill>
                </a:rPr>
                <a:t>2024. gadā – 353 792</a:t>
              </a:r>
              <a:r>
                <a:rPr lang="lv-LV" sz="1200" b="1" i="1" u="sng" dirty="0">
                  <a:solidFill>
                    <a:srgbClr val="FF0000"/>
                  </a:solidFill>
                </a:rPr>
                <a:t> </a:t>
              </a:r>
              <a:r>
                <a:rPr lang="lv-LV" sz="1200" b="1" i="1" u="sng" dirty="0" err="1">
                  <a:solidFill>
                    <a:srgbClr val="FF0000"/>
                  </a:solidFill>
                </a:rPr>
                <a:t>euro</a:t>
              </a:r>
              <a:r>
                <a:rPr lang="lv-LV" sz="1200" b="1" u="sng" dirty="0">
                  <a:solidFill>
                    <a:srgbClr val="FF0000"/>
                  </a:solidFill>
                </a:rPr>
                <a:t>, 2025. gadā – 705 167 </a:t>
              </a:r>
              <a:r>
                <a:rPr lang="lv-LV" sz="1200" b="1" i="1" u="sng" dirty="0" err="1">
                  <a:solidFill>
                    <a:srgbClr val="FF0000"/>
                  </a:solidFill>
                </a:rPr>
                <a:t>euro</a:t>
              </a:r>
              <a:r>
                <a:rPr lang="lv-LV" sz="1200" b="1" u="sng" dirty="0">
                  <a:solidFill>
                    <a:srgbClr val="FF0000"/>
                  </a:solidFill>
                </a:rPr>
                <a:t>, 2026. gadā un turpmāk ik gadu 1 130 273 </a:t>
              </a:r>
              <a:r>
                <a:rPr lang="lv-LV" sz="1200" b="1" i="1" u="sng" dirty="0" err="1">
                  <a:solidFill>
                    <a:srgbClr val="FF0000"/>
                  </a:solidFill>
                </a:rPr>
                <a:t>euro</a:t>
              </a:r>
              <a:endParaRPr lang="lv-LV" sz="1200" b="1" i="1" u="sng" dirty="0">
                <a:solidFill>
                  <a:srgbClr val="FF0000"/>
                </a:solidFill>
              </a:endParaRPr>
            </a:p>
            <a:p>
              <a:pPr>
                <a:defRPr/>
              </a:pPr>
              <a:endParaRPr lang="lv-LV" sz="1200" dirty="0">
                <a:solidFill>
                  <a:schemeClr val="tx1"/>
                </a:solidFill>
              </a:endParaRPr>
            </a:p>
            <a:p>
              <a:pPr>
                <a:defRPr/>
              </a:pPr>
              <a:r>
                <a:rPr lang="lv-LV" sz="1200" dirty="0">
                  <a:solidFill>
                    <a:schemeClr val="tx1"/>
                  </a:solidFill>
                </a:rPr>
                <a:t>Pēc </a:t>
              </a:r>
              <a:r>
                <a:rPr lang="lv-LV" sz="1200" b="1" u="sng" dirty="0">
                  <a:solidFill>
                    <a:schemeClr val="tx1"/>
                  </a:solidFill>
                </a:rPr>
                <a:t>Valsts kancelejas </a:t>
              </a:r>
              <a:r>
                <a:rPr lang="lv-LV" sz="1200" dirty="0">
                  <a:solidFill>
                    <a:schemeClr val="tx1"/>
                  </a:solidFill>
                </a:rPr>
                <a:t>veiktajiem aprēķiniem pasākuma ietvaros plānots palielināt  Valsts policijas, Valsts policijas koledžas, Valsts ugunsdzēsības un glābšanas dienesta, Ugunsdrošības un civilās aizsardzības koledžas, Valsts robežsardzes, Valsts robežsardzes koledžas, un </a:t>
              </a:r>
              <a:r>
                <a:rPr lang="lv-LV" sz="1200" dirty="0" err="1">
                  <a:solidFill>
                    <a:schemeClr val="tx1"/>
                  </a:solidFill>
                </a:rPr>
                <a:t>Iekšlietu</a:t>
              </a:r>
              <a:r>
                <a:rPr lang="lv-LV" sz="1200" dirty="0">
                  <a:solidFill>
                    <a:schemeClr val="tx1"/>
                  </a:solidFill>
                </a:rPr>
                <a:t> ministrijas Veselības un sporta centra nodarbināto mēnešalgas, aptverot plašāku darbinieku loku. Tiks nodrošināts, ka darbinieku atlīdzība 2024. gadā nav zemāka kā 71,23% no skalas viduspunkta, 2025. gadā nav zemāka kā  70,19%  no skalas viduspunkta un 2026.gadā nav zemāka kā 70% no skalas viduspunkta (mēnešalgu skala 2024.gadam publicēta Valsts kancelejas mājas lapā). </a:t>
              </a:r>
            </a:p>
            <a:p>
              <a:pPr>
                <a:defRPr/>
              </a:pPr>
              <a:r>
                <a:rPr lang="lv-LV" sz="1200" dirty="0">
                  <a:solidFill>
                    <a:schemeClr val="tx1"/>
                  </a:solidFill>
                </a:rPr>
                <a:t>Papildu finansējums tiek aprēķināts, ja darbinieka mēnešalga ir zemāka par aprēķina mēnešalgu. Šāda pieeja dos elastīgāku iespēju darbinieku mēnešalgu palielināšanā. </a:t>
              </a:r>
            </a:p>
            <a:p>
              <a:pPr>
                <a:defRPr/>
              </a:pPr>
              <a:endParaRPr lang="lv-LV" sz="1200" b="1" i="1" dirty="0">
                <a:solidFill>
                  <a:schemeClr val="tx1"/>
                </a:solidFill>
                <a:cs typeface="Times New Roman" panose="02020603050405020304" pitchFamily="18" charset="0"/>
              </a:endParaRPr>
            </a:p>
          </p:txBody>
        </p:sp>
      </p:grpSp>
      <p:pic>
        <p:nvPicPr>
          <p:cNvPr id="3" name="Picture 2">
            <a:extLst>
              <a:ext uri="{FF2B5EF4-FFF2-40B4-BE49-F238E27FC236}">
                <a16:creationId xmlns:a16="http://schemas.microsoft.com/office/drawing/2014/main" id="{7147E5F7-9EA7-4861-A66B-A2BF639D9396}"/>
              </a:ext>
            </a:extLst>
          </p:cNvPr>
          <p:cNvPicPr>
            <a:picLocks noChangeAspect="1"/>
          </p:cNvPicPr>
          <p:nvPr/>
        </p:nvPicPr>
        <p:blipFill>
          <a:blip r:embed="rId2"/>
          <a:stretch>
            <a:fillRect/>
          </a:stretch>
        </p:blipFill>
        <p:spPr>
          <a:xfrm>
            <a:off x="629690" y="1495333"/>
            <a:ext cx="3142210" cy="1933667"/>
          </a:xfrm>
          <a:prstGeom prst="ellipse">
            <a:avLst/>
          </a:prstGeom>
          <a:ln>
            <a:noFill/>
          </a:ln>
          <a:effectLst>
            <a:softEdge rad="112500"/>
          </a:effectLst>
        </p:spPr>
      </p:pic>
    </p:spTree>
    <p:extLst>
      <p:ext uri="{BB962C8B-B14F-4D97-AF65-F5344CB8AC3E}">
        <p14:creationId xmlns:p14="http://schemas.microsoft.com/office/powerpoint/2010/main" val="1012504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53FE22B0-BDC6-4144-8BFE-C75BAEC35C90}"/>
              </a:ext>
            </a:extLst>
          </p:cNvPr>
          <p:cNvSpPr txBox="1">
            <a:spLocks/>
          </p:cNvSpPr>
          <p:nvPr/>
        </p:nvSpPr>
        <p:spPr bwMode="auto">
          <a:xfrm>
            <a:off x="1409700" y="460375"/>
            <a:ext cx="745013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57" tIns="46979" rIns="93957" bIns="46979"/>
          <a:lstStyle>
            <a:lvl1pPr>
              <a:spcBef>
                <a:spcPct val="20000"/>
              </a:spcBef>
              <a:buFont typeface="Arial" panose="020B0604020202020204" pitchFamily="34" charset="0"/>
              <a:buChar char="•"/>
              <a:defRPr sz="3300">
                <a:solidFill>
                  <a:schemeClr val="tx1"/>
                </a:solidFill>
                <a:latin typeface="Times New Roman" panose="02020603050405020304" pitchFamily="18" charset="0"/>
              </a:defRPr>
            </a:lvl1pPr>
            <a:lvl2pPr marL="762000" indent="-292100">
              <a:spcBef>
                <a:spcPct val="20000"/>
              </a:spcBef>
              <a:buFont typeface="Arial" panose="020B0604020202020204" pitchFamily="34" charset="0"/>
              <a:buChar char="–"/>
              <a:defRPr sz="2900">
                <a:solidFill>
                  <a:schemeClr val="tx1"/>
                </a:solidFill>
                <a:latin typeface="Times New Roman" panose="02020603050405020304" pitchFamily="18" charset="0"/>
              </a:defRPr>
            </a:lvl2pPr>
            <a:lvl3pPr marL="1173163" indent="-233363">
              <a:spcBef>
                <a:spcPct val="20000"/>
              </a:spcBef>
              <a:buFont typeface="Arial" panose="020B0604020202020204" pitchFamily="34" charset="0"/>
              <a:buChar char="•"/>
              <a:defRPr sz="2500">
                <a:solidFill>
                  <a:schemeClr val="tx1"/>
                </a:solidFill>
                <a:latin typeface="Times New Roman" panose="02020603050405020304" pitchFamily="18" charset="0"/>
              </a:defRPr>
            </a:lvl3pPr>
            <a:lvl4pPr marL="1643063" indent="-233363">
              <a:spcBef>
                <a:spcPct val="20000"/>
              </a:spcBef>
              <a:buFont typeface="Arial" panose="020B0604020202020204" pitchFamily="34" charset="0"/>
              <a:buChar char="–"/>
              <a:defRPr sz="1900">
                <a:solidFill>
                  <a:schemeClr val="tx1"/>
                </a:solidFill>
                <a:latin typeface="Times New Roman" panose="02020603050405020304" pitchFamily="18" charset="0"/>
              </a:defRPr>
            </a:lvl4pPr>
            <a:lvl5pPr marL="2112963" indent="-233363">
              <a:spcBef>
                <a:spcPct val="20000"/>
              </a:spcBef>
              <a:buFont typeface="Arial" panose="020B0604020202020204" pitchFamily="34" charset="0"/>
              <a:buChar char="»"/>
              <a:defRPr sz="1900">
                <a:solidFill>
                  <a:schemeClr val="tx1"/>
                </a:solidFill>
                <a:latin typeface="Times New Roman" panose="02020603050405020304" pitchFamily="18" charset="0"/>
              </a:defRPr>
            </a:lvl5pPr>
            <a:lvl6pPr marL="25701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6pPr>
            <a:lvl7pPr marL="30273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7pPr>
            <a:lvl8pPr marL="34845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8pPr>
            <a:lvl9pPr marL="39417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9pPr>
          </a:lstStyle>
          <a:p>
            <a:pPr algn="ctr">
              <a:spcBef>
                <a:spcPct val="0"/>
              </a:spcBef>
              <a:buFontTx/>
              <a:buNone/>
            </a:pPr>
            <a:r>
              <a:rPr lang="lv-LV" altLang="lv-LV" sz="1400" b="1" dirty="0">
                <a:solidFill>
                  <a:srgbClr val="04046C"/>
                </a:solidFill>
                <a:ea typeface="Verdana" panose="020B0604030504040204" pitchFamily="34" charset="0"/>
                <a:cs typeface="Times New Roman" panose="02020603050405020304" pitchFamily="18" charset="0"/>
              </a:rPr>
              <a:t>IEKŠLIETU MINISTRIJAI 2023. -2025.GADĀ </a:t>
            </a:r>
            <a:r>
              <a:rPr lang="lv-LV" altLang="lv-LV" sz="1400" b="1" u="sng" dirty="0">
                <a:solidFill>
                  <a:srgbClr val="04046C"/>
                </a:solidFill>
                <a:ea typeface="Verdana" panose="020B0604030504040204" pitchFamily="34" charset="0"/>
                <a:cs typeface="Times New Roman" panose="02020603050405020304" pitchFamily="18" charset="0"/>
              </a:rPr>
              <a:t>REZERVĒTIE PASĀKUMI</a:t>
            </a:r>
          </a:p>
          <a:p>
            <a:pPr algn="ctr">
              <a:spcBef>
                <a:spcPct val="0"/>
              </a:spcBef>
              <a:buFontTx/>
              <a:buNone/>
            </a:pPr>
            <a:r>
              <a:rPr lang="lv-LV" altLang="lv-LV" sz="1400" b="1" dirty="0">
                <a:solidFill>
                  <a:srgbClr val="04046C"/>
                </a:solidFill>
                <a:ea typeface="Verdana" panose="020B0604030504040204" pitchFamily="34" charset="0"/>
              </a:rPr>
              <a:t>resors "74. Gadskārtējā valsts budžeta izpildes procesā pārdalāmais finansējums"</a:t>
            </a:r>
            <a:endParaRPr lang="lv-LV" altLang="lv-LV" sz="1400" b="1" dirty="0">
              <a:solidFill>
                <a:srgbClr val="04046C"/>
              </a:solidFill>
              <a:ea typeface="Verdana" panose="020B060403050404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FFCC5ED6-A2B2-4E55-91BB-505F7E32E223}"/>
              </a:ext>
            </a:extLst>
          </p:cNvPr>
          <p:cNvSpPr/>
          <p:nvPr/>
        </p:nvSpPr>
        <p:spPr>
          <a:xfrm>
            <a:off x="167780" y="5160018"/>
            <a:ext cx="8692058" cy="507831"/>
          </a:xfrm>
          <a:prstGeom prst="rect">
            <a:avLst/>
          </a:prstGeom>
          <a:solidFill>
            <a:schemeClr val="accent1">
              <a:lumMod val="20000"/>
              <a:lumOff val="80000"/>
            </a:schemeClr>
          </a:solidFill>
        </p:spPr>
        <p:txBody>
          <a:bodyPr wrap="square">
            <a:spAutoFit/>
          </a:bodyPr>
          <a:lstStyle/>
          <a:p>
            <a:pPr defTabSz="444500">
              <a:spcAft>
                <a:spcPts val="0"/>
              </a:spcAft>
              <a:defRPr/>
            </a:pPr>
            <a:r>
              <a:rPr lang="lv-LV" sz="900" dirty="0"/>
              <a:t>*Šo Iekšlietu ministrijai būtisko pasākumu īstenošanai provizoriskais finansējums plānots atsevišķā programmā (resors "74. Gadskārtējā valsts budžeta izpildes procesā pārdalāmais finansējums") un finanšu ministrs tajā plānoto apropriāciju pārdala ministrijai vai citai centrālajai valsts iestādei atbilstoši Ministru kabineta lēmumam, ja Saeimas Budžeta un finanšu (nodokļu) komisija piecu darba dienu laikā no attiecīgās informācijas saņemšanas dienas ir to izskatījusi un nav iebildusi pret apropriācijas pārdali</a:t>
            </a:r>
            <a:endParaRPr lang="lv-LV" sz="900" b="1" dirty="0">
              <a:solidFill>
                <a:srgbClr val="04046C"/>
              </a:solidFill>
            </a:endParaRPr>
          </a:p>
        </p:txBody>
      </p:sp>
      <p:sp>
        <p:nvSpPr>
          <p:cNvPr id="9" name="Rectangle 8">
            <a:extLst>
              <a:ext uri="{FF2B5EF4-FFF2-40B4-BE49-F238E27FC236}">
                <a16:creationId xmlns:a16="http://schemas.microsoft.com/office/drawing/2014/main" id="{5DB28E18-FDD6-4AB1-A8E3-4A87E14213C0}"/>
              </a:ext>
            </a:extLst>
          </p:cNvPr>
          <p:cNvSpPr/>
          <p:nvPr/>
        </p:nvSpPr>
        <p:spPr>
          <a:xfrm>
            <a:off x="1845578" y="1077695"/>
            <a:ext cx="6841222" cy="246062"/>
          </a:xfrm>
          <a:prstGeom prst="rect">
            <a:avLst/>
          </a:prstGeom>
          <a:solidFill>
            <a:schemeClr val="accent1">
              <a:lumMod val="20000"/>
              <a:lumOff val="80000"/>
            </a:schemeClr>
          </a:solidFill>
        </p:spPr>
        <p:txBody>
          <a:bodyPr wrap="square">
            <a:spAutoFit/>
          </a:bodyPr>
          <a:lstStyle/>
          <a:p>
            <a:pPr defTabSz="444500">
              <a:spcAft>
                <a:spcPts val="0"/>
              </a:spcAft>
              <a:defRPr/>
            </a:pPr>
            <a:r>
              <a:rPr lang="lv-LV" sz="1000" b="1" dirty="0">
                <a:solidFill>
                  <a:srgbClr val="04046C"/>
                </a:solidFill>
              </a:rPr>
              <a:t>Vienreizējie pasākumi * </a:t>
            </a:r>
            <a:r>
              <a:rPr lang="lv-LV" sz="1000" b="1" dirty="0">
                <a:solidFill>
                  <a:srgbClr val="FF0000"/>
                </a:solidFill>
              </a:rPr>
              <a:t>2023. gads 54 998 838 </a:t>
            </a:r>
            <a:r>
              <a:rPr lang="lv-LV" sz="1000" b="1" i="1" dirty="0">
                <a:solidFill>
                  <a:srgbClr val="FF0000"/>
                </a:solidFill>
              </a:rPr>
              <a:t>euro</a:t>
            </a:r>
            <a:r>
              <a:rPr lang="lv-LV" sz="1000" b="1" dirty="0">
                <a:solidFill>
                  <a:srgbClr val="FF0000"/>
                </a:solidFill>
              </a:rPr>
              <a:t>, 2024. gads 159 605 355 </a:t>
            </a:r>
            <a:r>
              <a:rPr lang="lv-LV" sz="1000" b="1" i="1" dirty="0" err="1">
                <a:solidFill>
                  <a:srgbClr val="FF0000"/>
                </a:solidFill>
              </a:rPr>
              <a:t>euro</a:t>
            </a:r>
            <a:r>
              <a:rPr lang="lv-LV" sz="1000" b="1" dirty="0">
                <a:solidFill>
                  <a:srgbClr val="FF0000"/>
                </a:solidFill>
              </a:rPr>
              <a:t>, 2025. gads 138 196 566 </a:t>
            </a:r>
            <a:r>
              <a:rPr lang="lv-LV" sz="1000" b="1" i="1" dirty="0" err="1">
                <a:solidFill>
                  <a:srgbClr val="FF0000"/>
                </a:solidFill>
              </a:rPr>
              <a:t>euro</a:t>
            </a:r>
            <a:endParaRPr lang="lv-LV" sz="1000" b="1" i="1" dirty="0">
              <a:solidFill>
                <a:srgbClr val="04046C"/>
              </a:solidFill>
            </a:endParaRPr>
          </a:p>
        </p:txBody>
      </p:sp>
      <p:sp>
        <p:nvSpPr>
          <p:cNvPr id="10" name="Rectangle 9">
            <a:extLst>
              <a:ext uri="{FF2B5EF4-FFF2-40B4-BE49-F238E27FC236}">
                <a16:creationId xmlns:a16="http://schemas.microsoft.com/office/drawing/2014/main" id="{FF910FE0-021A-4EA5-9BB5-446C1E7C2C2C}"/>
              </a:ext>
            </a:extLst>
          </p:cNvPr>
          <p:cNvSpPr/>
          <p:nvPr/>
        </p:nvSpPr>
        <p:spPr>
          <a:xfrm>
            <a:off x="167780" y="5797018"/>
            <a:ext cx="8692058" cy="707886"/>
          </a:xfrm>
          <a:prstGeom prst="rect">
            <a:avLst/>
          </a:prstGeom>
          <a:solidFill>
            <a:schemeClr val="accent1">
              <a:lumMod val="20000"/>
              <a:lumOff val="80000"/>
            </a:schemeClr>
          </a:solidFill>
        </p:spPr>
        <p:txBody>
          <a:bodyPr wrap="square">
            <a:spAutoFit/>
          </a:bodyPr>
          <a:lstStyle/>
          <a:p>
            <a:pPr defTabSz="444500">
              <a:spcAft>
                <a:spcPts val="0"/>
              </a:spcAft>
              <a:defRPr/>
            </a:pPr>
            <a:r>
              <a:rPr lang="lv-LV" sz="1000" dirty="0"/>
              <a:t>**Saskaņā ar Ministru kabineta 2023.gada 24.oktobra sēdes </a:t>
            </a:r>
            <a:r>
              <a:rPr lang="lv-LV" sz="1000" dirty="0" err="1"/>
              <a:t>protokollēmuma</a:t>
            </a:r>
            <a:r>
              <a:rPr lang="lv-LV" sz="1000" dirty="0"/>
              <a:t> (prot.Nr.53, 60.§)  3.punktu "Lai nodrošinātu objekta Mūkusalas ielā 101 (būves kadastra apzīmējums 0100 030 2008 001), Rīgā pielāgošanu Valsts policijas vajadzībām, </a:t>
            </a:r>
            <a:r>
              <a:rPr lang="lv-LV" sz="1000" dirty="0" err="1"/>
              <a:t>Iekšlietu</a:t>
            </a:r>
            <a:r>
              <a:rPr lang="lv-LV" sz="1000" dirty="0"/>
              <a:t> ministrijai normatīvajos aktos noteiktā kārtībā sagatavot un iesniegt izskatīšanai Ministru kabinetā rīkojuma projektu par finansējuma pārdali no valsts budžeta resora “74. Gadskārtējā valsts budžeta izpildes procesā pārdalāmais finansējums” programmas 18.00.00 “Finansējums valsts drošības stiprināšanas pasākumiem” </a:t>
            </a:r>
            <a:r>
              <a:rPr lang="lv-LV" sz="1000" b="1" u="sng" dirty="0"/>
              <a:t>2024. gadā </a:t>
            </a:r>
            <a:r>
              <a:rPr lang="lv-LV" sz="1000" dirty="0"/>
              <a:t>vienreizējām investīcijām </a:t>
            </a:r>
            <a:r>
              <a:rPr lang="lv-LV" sz="1000" b="1" u="sng" dirty="0"/>
              <a:t>ne vairāk kā 1 000 000 </a:t>
            </a:r>
            <a:r>
              <a:rPr lang="lv-LV" sz="1000" b="1" u="sng" dirty="0" err="1"/>
              <a:t>euro</a:t>
            </a:r>
            <a:r>
              <a:rPr lang="lv-LV" sz="1000" dirty="0"/>
              <a:t>"</a:t>
            </a:r>
            <a:endParaRPr lang="lv-LV" sz="1000" b="1" dirty="0">
              <a:solidFill>
                <a:srgbClr val="04046C"/>
              </a:solidFill>
            </a:endParaRPr>
          </a:p>
        </p:txBody>
      </p:sp>
      <p:graphicFrame>
        <p:nvGraphicFramePr>
          <p:cNvPr id="2" name="Table 1">
            <a:extLst>
              <a:ext uri="{FF2B5EF4-FFF2-40B4-BE49-F238E27FC236}">
                <a16:creationId xmlns:a16="http://schemas.microsoft.com/office/drawing/2014/main" id="{ADDB527E-4635-4103-8F29-33A063422DC2}"/>
              </a:ext>
            </a:extLst>
          </p:cNvPr>
          <p:cNvGraphicFramePr>
            <a:graphicFrameLocks noGrp="1"/>
          </p:cNvGraphicFramePr>
          <p:nvPr>
            <p:extLst>
              <p:ext uri="{D42A27DB-BD31-4B8C-83A1-F6EECF244321}">
                <p14:modId xmlns:p14="http://schemas.microsoft.com/office/powerpoint/2010/main" val="3542197720"/>
              </p:ext>
            </p:extLst>
          </p:nvPr>
        </p:nvGraphicFramePr>
        <p:xfrm>
          <a:off x="116380" y="1470661"/>
          <a:ext cx="8692058" cy="3630967"/>
        </p:xfrm>
        <a:graphic>
          <a:graphicData uri="http://schemas.openxmlformats.org/drawingml/2006/table">
            <a:tbl>
              <a:tblPr/>
              <a:tblGrid>
                <a:gridCol w="432655">
                  <a:extLst>
                    <a:ext uri="{9D8B030D-6E8A-4147-A177-3AD203B41FA5}">
                      <a16:colId xmlns:a16="http://schemas.microsoft.com/office/drawing/2014/main" val="3792108465"/>
                    </a:ext>
                  </a:extLst>
                </a:gridCol>
                <a:gridCol w="1606936">
                  <a:extLst>
                    <a:ext uri="{9D8B030D-6E8A-4147-A177-3AD203B41FA5}">
                      <a16:colId xmlns:a16="http://schemas.microsoft.com/office/drawing/2014/main" val="247786527"/>
                    </a:ext>
                  </a:extLst>
                </a:gridCol>
                <a:gridCol w="2751589">
                  <a:extLst>
                    <a:ext uri="{9D8B030D-6E8A-4147-A177-3AD203B41FA5}">
                      <a16:colId xmlns:a16="http://schemas.microsoft.com/office/drawing/2014/main" val="1055604294"/>
                    </a:ext>
                  </a:extLst>
                </a:gridCol>
                <a:gridCol w="657752">
                  <a:extLst>
                    <a:ext uri="{9D8B030D-6E8A-4147-A177-3AD203B41FA5}">
                      <a16:colId xmlns:a16="http://schemas.microsoft.com/office/drawing/2014/main" val="87858306"/>
                    </a:ext>
                  </a:extLst>
                </a:gridCol>
                <a:gridCol w="739242">
                  <a:extLst>
                    <a:ext uri="{9D8B030D-6E8A-4147-A177-3AD203B41FA5}">
                      <a16:colId xmlns:a16="http://schemas.microsoft.com/office/drawing/2014/main" val="3073480106"/>
                    </a:ext>
                  </a:extLst>
                </a:gridCol>
                <a:gridCol w="809310">
                  <a:extLst>
                    <a:ext uri="{9D8B030D-6E8A-4147-A177-3AD203B41FA5}">
                      <a16:colId xmlns:a16="http://schemas.microsoft.com/office/drawing/2014/main" val="3760928399"/>
                    </a:ext>
                  </a:extLst>
                </a:gridCol>
                <a:gridCol w="1694574">
                  <a:extLst>
                    <a:ext uri="{9D8B030D-6E8A-4147-A177-3AD203B41FA5}">
                      <a16:colId xmlns:a16="http://schemas.microsoft.com/office/drawing/2014/main" val="4067229527"/>
                    </a:ext>
                  </a:extLst>
                </a:gridCol>
              </a:tblGrid>
              <a:tr h="137317">
                <a:tc>
                  <a:txBody>
                    <a:bodyPr/>
                    <a:lstStyle/>
                    <a:p>
                      <a:pPr algn="ctr" rtl="0" fontAlgn="ctr"/>
                      <a:r>
                        <a:rPr lang="lv-LV" sz="1000" b="1" i="0" u="none" strike="noStrike">
                          <a:solidFill>
                            <a:srgbClr val="000000"/>
                          </a:solidFill>
                          <a:effectLst/>
                          <a:latin typeface="Times New Roman" panose="02020603050405020304" pitchFamily="18" charset="0"/>
                          <a:cs typeface="Times New Roman" panose="02020603050405020304" pitchFamily="18" charset="0"/>
                        </a:rPr>
                        <a:t>Nr.p.k</a:t>
                      </a:r>
                    </a:p>
                  </a:txBody>
                  <a:tcPr marL="7506" marR="7506" marT="750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20000"/>
                        <a:lumOff val="80000"/>
                      </a:schemeClr>
                    </a:solidFill>
                  </a:tcPr>
                </a:tc>
                <a:tc>
                  <a:txBody>
                    <a:bodyPr/>
                    <a:lstStyle/>
                    <a:p>
                      <a:pPr algn="ctr" rtl="0" fontAlgn="ctr"/>
                      <a:r>
                        <a:rPr lang="lv-LV" sz="1000" b="1" i="0" u="none" strike="noStrike" dirty="0">
                          <a:solidFill>
                            <a:srgbClr val="000000"/>
                          </a:solidFill>
                          <a:effectLst/>
                          <a:latin typeface="Times New Roman" panose="02020603050405020304" pitchFamily="18" charset="0"/>
                          <a:cs typeface="Times New Roman" panose="02020603050405020304" pitchFamily="18" charset="0"/>
                        </a:rPr>
                        <a:t>Pasākums</a:t>
                      </a:r>
                    </a:p>
                  </a:txBody>
                  <a:tcPr marL="7506" marR="7506" marT="750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20000"/>
                        <a:lumOff val="80000"/>
                      </a:schemeClr>
                    </a:solidFill>
                  </a:tcPr>
                </a:tc>
                <a:tc>
                  <a:txBody>
                    <a:bodyPr/>
                    <a:lstStyle/>
                    <a:p>
                      <a:pPr algn="ctr" rtl="0" fontAlgn="ctr"/>
                      <a:r>
                        <a:rPr lang="lv-LV" sz="1000" b="1" i="0" u="none" strike="noStrike" dirty="0">
                          <a:solidFill>
                            <a:srgbClr val="000000"/>
                          </a:solidFill>
                          <a:effectLst/>
                          <a:latin typeface="Times New Roman" panose="02020603050405020304" pitchFamily="18" charset="0"/>
                          <a:cs typeface="Times New Roman" panose="02020603050405020304" pitchFamily="18" charset="0"/>
                        </a:rPr>
                        <a:t> </a:t>
                      </a:r>
                    </a:p>
                  </a:txBody>
                  <a:tcPr marL="7506" marR="7506" marT="750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20000"/>
                        <a:lumOff val="80000"/>
                      </a:schemeClr>
                    </a:solidFill>
                  </a:tcPr>
                </a:tc>
                <a:tc>
                  <a:txBody>
                    <a:bodyPr/>
                    <a:lstStyle/>
                    <a:p>
                      <a:pPr algn="ctr" rtl="0" fontAlgn="ctr"/>
                      <a:r>
                        <a:rPr lang="lv-LV" sz="1000" b="1" i="0" u="none" strike="noStrike" dirty="0">
                          <a:solidFill>
                            <a:schemeClr val="tx1"/>
                          </a:solidFill>
                          <a:effectLst/>
                          <a:latin typeface="Times New Roman" panose="02020603050405020304" pitchFamily="18" charset="0"/>
                          <a:cs typeface="Times New Roman" panose="02020603050405020304" pitchFamily="18" charset="0"/>
                        </a:rPr>
                        <a:t>2 023</a:t>
                      </a:r>
                    </a:p>
                  </a:txBody>
                  <a:tcPr marL="7506" marR="7506" marT="750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20000"/>
                        <a:lumOff val="80000"/>
                      </a:schemeClr>
                    </a:solidFill>
                  </a:tcPr>
                </a:tc>
                <a:tc>
                  <a:txBody>
                    <a:bodyPr/>
                    <a:lstStyle/>
                    <a:p>
                      <a:pPr algn="ctr" rtl="0" fontAlgn="ctr"/>
                      <a:r>
                        <a:rPr lang="lv-LV" sz="1000" b="1" i="0" u="none" strike="noStrike">
                          <a:solidFill>
                            <a:schemeClr val="tx1"/>
                          </a:solidFill>
                          <a:effectLst/>
                          <a:latin typeface="Times New Roman" panose="02020603050405020304" pitchFamily="18" charset="0"/>
                          <a:cs typeface="Times New Roman" panose="02020603050405020304" pitchFamily="18" charset="0"/>
                        </a:rPr>
                        <a:t>2024</a:t>
                      </a:r>
                    </a:p>
                  </a:txBody>
                  <a:tcPr marL="7506" marR="7506" marT="750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20000"/>
                        <a:lumOff val="80000"/>
                      </a:schemeClr>
                    </a:solidFill>
                  </a:tcPr>
                </a:tc>
                <a:tc>
                  <a:txBody>
                    <a:bodyPr/>
                    <a:lstStyle/>
                    <a:p>
                      <a:pPr algn="ctr" rtl="0" fontAlgn="ctr"/>
                      <a:r>
                        <a:rPr lang="lv-LV" sz="1000" b="1" i="0" u="none" strike="noStrike" dirty="0">
                          <a:solidFill>
                            <a:schemeClr val="tx1"/>
                          </a:solidFill>
                          <a:effectLst/>
                          <a:latin typeface="Times New Roman" panose="02020603050405020304" pitchFamily="18" charset="0"/>
                          <a:cs typeface="Times New Roman" panose="02020603050405020304" pitchFamily="18" charset="0"/>
                        </a:rPr>
                        <a:t>2025</a:t>
                      </a:r>
                    </a:p>
                  </a:txBody>
                  <a:tcPr marL="7506" marR="7506" marT="750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20000"/>
                        <a:lumOff val="80000"/>
                      </a:schemeClr>
                    </a:solidFill>
                  </a:tcPr>
                </a:tc>
                <a:tc>
                  <a:txBody>
                    <a:bodyPr/>
                    <a:lstStyle/>
                    <a:p>
                      <a:pPr algn="ctr" rtl="0" fontAlgn="ctr"/>
                      <a:r>
                        <a:rPr lang="lv-LV" sz="1000" b="1" i="0" u="none" strike="noStrike" dirty="0">
                          <a:solidFill>
                            <a:srgbClr val="000000"/>
                          </a:solidFill>
                          <a:effectLst/>
                          <a:latin typeface="Times New Roman" panose="02020603050405020304" pitchFamily="18" charset="0"/>
                          <a:cs typeface="Times New Roman" panose="02020603050405020304" pitchFamily="18" charset="0"/>
                        </a:rPr>
                        <a:t>Piezīmes</a:t>
                      </a:r>
                    </a:p>
                  </a:txBody>
                  <a:tcPr marL="7506" marR="7506" marT="750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638737588"/>
                  </a:ext>
                </a:extLst>
              </a:tr>
              <a:tr h="149357">
                <a:tc rowSpan="2" gridSpan="2">
                  <a:txBody>
                    <a:bodyPr/>
                    <a:lstStyle/>
                    <a:p>
                      <a:pPr algn="r" rtl="0" fontAlgn="ctr"/>
                      <a:r>
                        <a:rPr lang="lv-LV" sz="1000" b="1" i="0" u="none" strike="noStrike">
                          <a:solidFill>
                            <a:srgbClr val="04046C"/>
                          </a:solidFill>
                          <a:effectLst/>
                          <a:latin typeface="Times New Roman" panose="02020603050405020304" pitchFamily="18" charset="0"/>
                          <a:cs typeface="Times New Roman" panose="02020603050405020304" pitchFamily="18" charset="0"/>
                        </a:rPr>
                        <a:t>KOPĀ</a:t>
                      </a:r>
                    </a:p>
                  </a:txBody>
                  <a:tcPr marL="7506" marR="7506" marT="750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rowSpan="2" hMerge="1">
                  <a:txBody>
                    <a:bodyPr/>
                    <a:lstStyle/>
                    <a:p>
                      <a:endParaRPr lang="lv-LV"/>
                    </a:p>
                  </a:txBody>
                  <a:tcPr/>
                </a:tc>
                <a:tc>
                  <a:txBody>
                    <a:bodyPr/>
                    <a:lstStyle/>
                    <a:p>
                      <a:pPr algn="l" rtl="0" fontAlgn="ctr"/>
                      <a:r>
                        <a:rPr lang="lv-LV" sz="1000" b="1" i="0" u="none" strike="noStrike">
                          <a:solidFill>
                            <a:srgbClr val="04046C"/>
                          </a:solidFill>
                          <a:effectLst/>
                          <a:latin typeface="Times New Roman" panose="02020603050405020304" pitchFamily="18" charset="0"/>
                          <a:cs typeface="Times New Roman" panose="02020603050405020304" pitchFamily="18" charset="0"/>
                        </a:rPr>
                        <a:t>rezervēts finansējums</a:t>
                      </a:r>
                    </a:p>
                  </a:txBody>
                  <a:tcPr marL="7506" marR="7506" marT="750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r" rtl="0" fontAlgn="b"/>
                      <a:r>
                        <a:rPr lang="lv-LV" sz="1000" b="1" i="0" u="none" strike="noStrike">
                          <a:solidFill>
                            <a:srgbClr val="FF0000"/>
                          </a:solidFill>
                          <a:effectLst/>
                          <a:latin typeface="Times New Roman" panose="02020603050405020304" pitchFamily="18" charset="0"/>
                          <a:cs typeface="Times New Roman" panose="02020603050405020304" pitchFamily="18" charset="0"/>
                        </a:rPr>
                        <a:t>54 998 838</a:t>
                      </a:r>
                    </a:p>
                  </a:txBody>
                  <a:tcPr marL="7506" marR="7506" marT="750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r" rtl="0" fontAlgn="b"/>
                      <a:r>
                        <a:rPr lang="lv-LV" sz="1000" b="1" i="0" u="none" strike="noStrike">
                          <a:solidFill>
                            <a:srgbClr val="FF0000"/>
                          </a:solidFill>
                          <a:effectLst/>
                          <a:latin typeface="Times New Roman" panose="02020603050405020304" pitchFamily="18" charset="0"/>
                          <a:cs typeface="Times New Roman" panose="02020603050405020304" pitchFamily="18" charset="0"/>
                        </a:rPr>
                        <a:t>159 605 355</a:t>
                      </a:r>
                    </a:p>
                  </a:txBody>
                  <a:tcPr marL="7506" marR="7506" marT="750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r" rtl="0" fontAlgn="b"/>
                      <a:r>
                        <a:rPr lang="lv-LV" sz="1000" b="1" i="0" u="none" strike="noStrike" dirty="0">
                          <a:solidFill>
                            <a:srgbClr val="FF0000"/>
                          </a:solidFill>
                          <a:effectLst/>
                          <a:latin typeface="Times New Roman" panose="02020603050405020304" pitchFamily="18" charset="0"/>
                          <a:cs typeface="Times New Roman" panose="02020603050405020304" pitchFamily="18" charset="0"/>
                        </a:rPr>
                        <a:t>138 196 566</a:t>
                      </a:r>
                    </a:p>
                  </a:txBody>
                  <a:tcPr marL="7506" marR="7506" marT="750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rtl="0" fontAlgn="ctr"/>
                      <a:r>
                        <a:rPr lang="lv-LV" sz="1000" b="1" i="0" u="none" strike="noStrike">
                          <a:solidFill>
                            <a:srgbClr val="04046C"/>
                          </a:solidFill>
                          <a:effectLst/>
                          <a:latin typeface="Times New Roman" panose="02020603050405020304" pitchFamily="18" charset="0"/>
                          <a:cs typeface="Times New Roman" panose="02020603050405020304" pitchFamily="18" charset="0"/>
                        </a:rPr>
                        <a:t> </a:t>
                      </a:r>
                    </a:p>
                  </a:txBody>
                  <a:tcPr marL="7506" marR="7506" marT="750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extLst>
                  <a:ext uri="{0D108BD9-81ED-4DB2-BD59-A6C34878D82A}">
                    <a16:rowId xmlns:a16="http://schemas.microsoft.com/office/drawing/2014/main" val="3619713852"/>
                  </a:ext>
                </a:extLst>
              </a:tr>
              <a:tr h="195601">
                <a:tc gridSpan="2" vMerge="1">
                  <a:txBody>
                    <a:bodyPr/>
                    <a:lstStyle/>
                    <a:p>
                      <a:endParaRPr lang="lv-LV"/>
                    </a:p>
                  </a:txBody>
                  <a:tcPr/>
                </a:tc>
                <a:tc hMerge="1" vMerge="1">
                  <a:txBody>
                    <a:bodyPr/>
                    <a:lstStyle/>
                    <a:p>
                      <a:endParaRPr lang="lv-LV"/>
                    </a:p>
                  </a:txBody>
                  <a:tcPr/>
                </a:tc>
                <a:tc>
                  <a:txBody>
                    <a:bodyPr/>
                    <a:lstStyle/>
                    <a:p>
                      <a:pPr algn="l" rtl="0" fontAlgn="ctr"/>
                      <a:r>
                        <a:rPr lang="lv-LV" sz="1000" b="1" i="0" u="none" strike="noStrike">
                          <a:solidFill>
                            <a:srgbClr val="04046C"/>
                          </a:solidFill>
                          <a:effectLst/>
                          <a:latin typeface="Times New Roman" panose="02020603050405020304" pitchFamily="18" charset="0"/>
                          <a:cs typeface="Times New Roman" panose="02020603050405020304" pitchFamily="18" charset="0"/>
                        </a:rPr>
                        <a:t>piešķirts finansējums ar MK rīkojumiem</a:t>
                      </a:r>
                    </a:p>
                  </a:txBody>
                  <a:tcPr marL="7506" marR="7506" marT="750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r" rtl="0" fontAlgn="b"/>
                      <a:r>
                        <a:rPr lang="lv-LV" sz="1000" b="1" i="0" u="none" strike="noStrike">
                          <a:solidFill>
                            <a:srgbClr val="FF0000"/>
                          </a:solidFill>
                          <a:effectLst/>
                          <a:latin typeface="Times New Roman" panose="02020603050405020304" pitchFamily="18" charset="0"/>
                          <a:cs typeface="Times New Roman" panose="02020603050405020304" pitchFamily="18" charset="0"/>
                        </a:rPr>
                        <a:t>31 216 126</a:t>
                      </a:r>
                    </a:p>
                  </a:txBody>
                  <a:tcPr marL="7506" marR="7506" marT="750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r" rtl="0" fontAlgn="b"/>
                      <a:r>
                        <a:rPr lang="lv-LV" sz="1000" b="1" i="0" u="none" strike="noStrike">
                          <a:solidFill>
                            <a:srgbClr val="FF0000"/>
                          </a:solidFill>
                          <a:effectLst/>
                          <a:latin typeface="Times New Roman" panose="02020603050405020304" pitchFamily="18" charset="0"/>
                          <a:cs typeface="Times New Roman" panose="02020603050405020304" pitchFamily="18" charset="0"/>
                        </a:rPr>
                        <a:t>55 768 407</a:t>
                      </a:r>
                    </a:p>
                  </a:txBody>
                  <a:tcPr marL="7506" marR="7506" marT="750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r" rtl="0" fontAlgn="b"/>
                      <a:r>
                        <a:rPr lang="lv-LV" sz="1000" b="1" i="0" u="none" strike="noStrike">
                          <a:solidFill>
                            <a:srgbClr val="FF0000"/>
                          </a:solidFill>
                          <a:effectLst/>
                          <a:latin typeface="Times New Roman" panose="02020603050405020304" pitchFamily="18" charset="0"/>
                          <a:cs typeface="Times New Roman" panose="02020603050405020304" pitchFamily="18" charset="0"/>
                        </a:rPr>
                        <a:t>7 498 236</a:t>
                      </a:r>
                    </a:p>
                  </a:txBody>
                  <a:tcPr marL="7506" marR="7506" marT="750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rtl="0" fontAlgn="ctr"/>
                      <a:r>
                        <a:rPr lang="lv-LV" sz="1000" b="1" i="0" u="none" strike="noStrike">
                          <a:solidFill>
                            <a:srgbClr val="04046C"/>
                          </a:solidFill>
                          <a:effectLst/>
                          <a:latin typeface="Times New Roman" panose="02020603050405020304" pitchFamily="18" charset="0"/>
                          <a:cs typeface="Times New Roman" panose="02020603050405020304" pitchFamily="18" charset="0"/>
                        </a:rPr>
                        <a:t>  </a:t>
                      </a:r>
                    </a:p>
                  </a:txBody>
                  <a:tcPr marL="7506" marR="7506" marT="750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extLst>
                  <a:ext uri="{0D108BD9-81ED-4DB2-BD59-A6C34878D82A}">
                    <a16:rowId xmlns:a16="http://schemas.microsoft.com/office/drawing/2014/main" val="4186772440"/>
                  </a:ext>
                </a:extLst>
              </a:tr>
              <a:tr h="137317">
                <a:tc rowSpan="3">
                  <a:txBody>
                    <a:bodyPr/>
                    <a:lstStyle/>
                    <a:p>
                      <a:pPr algn="ctr" rtl="0" fontAlgn="ctr"/>
                      <a:r>
                        <a:rPr lang="lv-LV" sz="1000" b="0" i="0" u="none" strike="noStrike" dirty="0">
                          <a:solidFill>
                            <a:srgbClr val="000000"/>
                          </a:solidFill>
                          <a:effectLst/>
                          <a:latin typeface="Times New Roman" panose="02020603050405020304" pitchFamily="18" charset="0"/>
                          <a:cs typeface="Times New Roman" panose="02020603050405020304" pitchFamily="18" charset="0"/>
                        </a:rPr>
                        <a:t>1</a:t>
                      </a:r>
                    </a:p>
                  </a:txBody>
                  <a:tcPr marL="7506" marR="7506" marT="750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3">
                  <a:txBody>
                    <a:bodyPr/>
                    <a:lstStyle/>
                    <a:p>
                      <a:pPr algn="l" rtl="0" fontAlgn="ctr"/>
                      <a:r>
                        <a:rPr lang="lv-LV" sz="1000" b="0" i="0" u="none" strike="noStrike" dirty="0">
                          <a:solidFill>
                            <a:srgbClr val="000000"/>
                          </a:solidFill>
                          <a:effectLst/>
                          <a:latin typeface="Times New Roman" panose="02020603050405020304" pitchFamily="18" charset="0"/>
                          <a:cs typeface="Times New Roman" panose="02020603050405020304" pitchFamily="18" charset="0"/>
                        </a:rPr>
                        <a:t>Valsts robežas joslas infrastruktūras izveide</a:t>
                      </a:r>
                    </a:p>
                  </a:txBody>
                  <a:tcPr marL="7506" marR="7506" marT="750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lv-LV" sz="1000" b="0" i="0" u="none" strike="noStrike">
                          <a:solidFill>
                            <a:srgbClr val="000000"/>
                          </a:solidFill>
                          <a:effectLst/>
                          <a:latin typeface="Times New Roman" panose="02020603050405020304" pitchFamily="18" charset="0"/>
                          <a:cs typeface="Times New Roman" panose="02020603050405020304" pitchFamily="18" charset="0"/>
                        </a:rPr>
                        <a:t>rezervēts finansējums</a:t>
                      </a:r>
                    </a:p>
                  </a:txBody>
                  <a:tcPr marL="7506" marR="7506" marT="750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lv-LV" sz="1000" b="0" i="0" u="none" strike="noStrike">
                          <a:solidFill>
                            <a:srgbClr val="000000"/>
                          </a:solidFill>
                          <a:effectLst/>
                          <a:latin typeface="Times New Roman" panose="02020603050405020304" pitchFamily="18" charset="0"/>
                          <a:cs typeface="Times New Roman" panose="02020603050405020304" pitchFamily="18" charset="0"/>
                        </a:rPr>
                        <a:t>23 778 418</a:t>
                      </a:r>
                    </a:p>
                  </a:txBody>
                  <a:tcPr marL="7506" marR="7506" marT="750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lv-LV" sz="1000" b="0" i="0" u="none" strike="noStrike">
                          <a:solidFill>
                            <a:srgbClr val="000000"/>
                          </a:solidFill>
                          <a:effectLst/>
                          <a:latin typeface="Times New Roman" panose="02020603050405020304" pitchFamily="18" charset="0"/>
                          <a:cs typeface="Times New Roman" panose="02020603050405020304" pitchFamily="18" charset="0"/>
                        </a:rPr>
                        <a:t>44 825 651</a:t>
                      </a:r>
                    </a:p>
                  </a:txBody>
                  <a:tcPr marL="7506" marR="7506" marT="750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lv-LV" sz="1000" b="0" i="0" u="none" strike="noStrike">
                          <a:solidFill>
                            <a:srgbClr val="000000"/>
                          </a:solidFill>
                          <a:effectLst/>
                          <a:latin typeface="Times New Roman" panose="02020603050405020304" pitchFamily="18" charset="0"/>
                          <a:cs typeface="Times New Roman" panose="02020603050405020304" pitchFamily="18" charset="0"/>
                        </a:rPr>
                        <a:t>8 970 425</a:t>
                      </a:r>
                    </a:p>
                  </a:txBody>
                  <a:tcPr marL="7506" marR="7506" marT="750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lv-LV"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7506" marR="7506" marT="750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37829759"/>
                  </a:ext>
                </a:extLst>
              </a:tr>
              <a:tr h="0">
                <a:tc vMerge="1">
                  <a:txBody>
                    <a:bodyPr/>
                    <a:lstStyle/>
                    <a:p>
                      <a:endParaRPr lang="lv-LV"/>
                    </a:p>
                  </a:txBody>
                  <a:tcPr/>
                </a:tc>
                <a:tc vMerge="1">
                  <a:txBody>
                    <a:bodyPr/>
                    <a:lstStyle/>
                    <a:p>
                      <a:endParaRPr lang="lv-LV"/>
                    </a:p>
                  </a:txBody>
                  <a:tcPr/>
                </a:tc>
                <a:tc>
                  <a:txBody>
                    <a:bodyPr/>
                    <a:lstStyle/>
                    <a:p>
                      <a:pPr algn="l" rtl="0" fontAlgn="ctr"/>
                      <a:r>
                        <a:rPr lang="lv-LV" sz="1000" b="0" i="0" u="none" strike="noStrike">
                          <a:solidFill>
                            <a:srgbClr val="000000"/>
                          </a:solidFill>
                          <a:effectLst/>
                          <a:latin typeface="Times New Roman" panose="02020603050405020304" pitchFamily="18" charset="0"/>
                          <a:cs typeface="Times New Roman" panose="02020603050405020304" pitchFamily="18" charset="0"/>
                        </a:rPr>
                        <a:t>piešķirts finansējums ar MK 27.06.2023.rīk.Nr.397</a:t>
                      </a:r>
                    </a:p>
                  </a:txBody>
                  <a:tcPr marL="7506" marR="7506" marT="750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lv-LV" sz="1000" b="0" i="0" u="none" strike="noStrike">
                          <a:solidFill>
                            <a:srgbClr val="000000"/>
                          </a:solidFill>
                          <a:effectLst/>
                          <a:latin typeface="Times New Roman" panose="02020603050405020304" pitchFamily="18" charset="0"/>
                          <a:cs typeface="Times New Roman" panose="02020603050405020304" pitchFamily="18" charset="0"/>
                        </a:rPr>
                        <a:t>1 412 195</a:t>
                      </a:r>
                    </a:p>
                  </a:txBody>
                  <a:tcPr marL="7506" marR="7506" marT="750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lv-LV" sz="1000" b="0" i="0" u="none" strike="noStrike">
                          <a:solidFill>
                            <a:srgbClr val="000000"/>
                          </a:solidFill>
                          <a:effectLst/>
                          <a:latin typeface="Times New Roman" panose="02020603050405020304" pitchFamily="18" charset="0"/>
                          <a:cs typeface="Times New Roman" panose="02020603050405020304" pitchFamily="18" charset="0"/>
                        </a:rPr>
                        <a:t>0</a:t>
                      </a:r>
                    </a:p>
                  </a:txBody>
                  <a:tcPr marL="7506" marR="7506" marT="750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lv-LV" sz="1000" b="0" i="0" u="none" strike="noStrike">
                          <a:solidFill>
                            <a:srgbClr val="000000"/>
                          </a:solidFill>
                          <a:effectLst/>
                          <a:latin typeface="Times New Roman" panose="02020603050405020304" pitchFamily="18" charset="0"/>
                          <a:cs typeface="Times New Roman" panose="02020603050405020304" pitchFamily="18" charset="0"/>
                        </a:rPr>
                        <a:t>0</a:t>
                      </a:r>
                    </a:p>
                  </a:txBody>
                  <a:tcPr marL="7506" marR="7506" marT="750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lv-LV" sz="10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7506" marR="7506" marT="750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918321432"/>
                  </a:ext>
                </a:extLst>
              </a:tr>
              <a:tr h="245141">
                <a:tc vMerge="1">
                  <a:txBody>
                    <a:bodyPr/>
                    <a:lstStyle/>
                    <a:p>
                      <a:endParaRPr lang="lv-LV"/>
                    </a:p>
                  </a:txBody>
                  <a:tcPr/>
                </a:tc>
                <a:tc vMerge="1">
                  <a:txBody>
                    <a:bodyPr/>
                    <a:lstStyle/>
                    <a:p>
                      <a:endParaRPr lang="lv-LV"/>
                    </a:p>
                  </a:txBody>
                  <a:tcPr/>
                </a:tc>
                <a:tc>
                  <a:txBody>
                    <a:bodyPr/>
                    <a:lstStyle/>
                    <a:p>
                      <a:pPr algn="l" rtl="0" fontAlgn="ctr"/>
                      <a:r>
                        <a:rPr lang="lv-LV" sz="1000" b="0" i="0" u="none" strike="noStrike" dirty="0">
                          <a:solidFill>
                            <a:srgbClr val="000000"/>
                          </a:solidFill>
                          <a:effectLst/>
                          <a:latin typeface="Times New Roman" panose="02020603050405020304" pitchFamily="18" charset="0"/>
                          <a:cs typeface="Times New Roman" panose="02020603050405020304" pitchFamily="18" charset="0"/>
                        </a:rPr>
                        <a:t>piešķirts finansējums ar MK 29.08.2023.rīk.Nr.554 </a:t>
                      </a:r>
                      <a:r>
                        <a:rPr lang="nn-NO" sz="1000" b="0" i="0" u="none" strike="noStrike" dirty="0">
                          <a:solidFill>
                            <a:srgbClr val="000000"/>
                          </a:solidFill>
                          <a:effectLst/>
                          <a:latin typeface="Times New Roman" panose="02020603050405020304" pitchFamily="18" charset="0"/>
                          <a:cs typeface="Times New Roman" panose="02020603050405020304" pitchFamily="18" charset="0"/>
                        </a:rPr>
                        <a:t>(MK 29.08.2023. sēdes prot. Nr.42, 7.§)</a:t>
                      </a:r>
                      <a:endParaRPr lang="lv-LV"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506" marR="7506" marT="750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lv-LV" sz="1000" b="0" i="0" u="none" strike="noStrike">
                          <a:solidFill>
                            <a:srgbClr val="000000"/>
                          </a:solidFill>
                          <a:effectLst/>
                          <a:latin typeface="Times New Roman" panose="02020603050405020304" pitchFamily="18" charset="0"/>
                          <a:cs typeface="Times New Roman" panose="02020603050405020304" pitchFamily="18" charset="0"/>
                        </a:rPr>
                        <a:t>3 085 798</a:t>
                      </a:r>
                    </a:p>
                  </a:txBody>
                  <a:tcPr marL="7506" marR="7506" marT="750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lv-LV" sz="1000" b="0" i="0" u="none" strike="noStrike">
                          <a:solidFill>
                            <a:srgbClr val="000000"/>
                          </a:solidFill>
                          <a:effectLst/>
                          <a:latin typeface="Times New Roman" panose="02020603050405020304" pitchFamily="18" charset="0"/>
                          <a:cs typeface="Times New Roman" panose="02020603050405020304" pitchFamily="18" charset="0"/>
                        </a:rPr>
                        <a:t>6 036 846</a:t>
                      </a:r>
                    </a:p>
                  </a:txBody>
                  <a:tcPr marL="7506" marR="7506" marT="750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lv-LV" sz="1000" b="0" i="0" u="none" strike="noStrike">
                          <a:solidFill>
                            <a:srgbClr val="000000"/>
                          </a:solidFill>
                          <a:effectLst/>
                          <a:latin typeface="Times New Roman" panose="02020603050405020304" pitchFamily="18" charset="0"/>
                          <a:cs typeface="Times New Roman" panose="02020603050405020304" pitchFamily="18" charset="0"/>
                        </a:rPr>
                        <a:t>510 873</a:t>
                      </a:r>
                    </a:p>
                  </a:txBody>
                  <a:tcPr marL="7506" marR="7506" marT="750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lv-LV" sz="1000" b="0" i="0" u="none" strike="noStrike">
                          <a:solidFill>
                            <a:srgbClr val="000000"/>
                          </a:solidFill>
                          <a:effectLst/>
                          <a:latin typeface="Times New Roman" panose="02020603050405020304" pitchFamily="18" charset="0"/>
                          <a:cs typeface="Times New Roman" panose="02020603050405020304" pitchFamily="18" charset="0"/>
                        </a:rPr>
                        <a:t>2026.gadā </a:t>
                      </a:r>
                      <a:r>
                        <a:rPr lang="lv-LV" sz="1000" b="0" i="0" u="sng" strike="noStrike">
                          <a:solidFill>
                            <a:srgbClr val="000000"/>
                          </a:solidFill>
                          <a:effectLst/>
                          <a:latin typeface="Times New Roman" panose="02020603050405020304" pitchFamily="18" charset="0"/>
                          <a:cs typeface="Times New Roman" panose="02020603050405020304" pitchFamily="18" charset="0"/>
                        </a:rPr>
                        <a:t>piešķirts</a:t>
                      </a:r>
                      <a:r>
                        <a:rPr lang="lv-LV" sz="1000" b="0" i="0" u="none" strike="noStrike">
                          <a:solidFill>
                            <a:srgbClr val="000000"/>
                          </a:solidFill>
                          <a:effectLst/>
                          <a:latin typeface="Times New Roman" panose="02020603050405020304" pitchFamily="18" charset="0"/>
                          <a:cs typeface="Times New Roman" panose="02020603050405020304" pitchFamily="18" charset="0"/>
                        </a:rPr>
                        <a:t> papildu finansējums 114 787</a:t>
                      </a:r>
                      <a:r>
                        <a:rPr lang="lv-LV" sz="1000" b="0" i="1" u="none" strike="noStrike">
                          <a:solidFill>
                            <a:srgbClr val="000000"/>
                          </a:solidFill>
                          <a:effectLst/>
                          <a:latin typeface="Times New Roman" panose="02020603050405020304" pitchFamily="18" charset="0"/>
                          <a:cs typeface="Times New Roman" panose="02020603050405020304" pitchFamily="18" charset="0"/>
                        </a:rPr>
                        <a:t> euro</a:t>
                      </a:r>
                      <a:endParaRPr lang="lv-LV"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506" marR="7506" marT="750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4096935940"/>
                  </a:ext>
                </a:extLst>
              </a:tr>
              <a:tr h="137317">
                <a:tc rowSpan="2">
                  <a:txBody>
                    <a:bodyPr/>
                    <a:lstStyle/>
                    <a:p>
                      <a:pPr algn="ctr" rtl="0" fontAlgn="ctr"/>
                      <a:r>
                        <a:rPr lang="lv-LV" sz="1000" b="0" i="0" u="none" strike="noStrike">
                          <a:solidFill>
                            <a:srgbClr val="000000"/>
                          </a:solidFill>
                          <a:effectLst/>
                          <a:latin typeface="Times New Roman" panose="02020603050405020304" pitchFamily="18" charset="0"/>
                          <a:cs typeface="Times New Roman" panose="02020603050405020304" pitchFamily="18" charset="0"/>
                        </a:rPr>
                        <a:t>2</a:t>
                      </a:r>
                    </a:p>
                  </a:txBody>
                  <a:tcPr marL="7506" marR="7506" marT="750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l" rtl="0" fontAlgn="ctr"/>
                      <a:r>
                        <a:rPr lang="lv-LV" sz="1000" b="0" i="0" u="none" strike="noStrike" dirty="0">
                          <a:solidFill>
                            <a:srgbClr val="000000"/>
                          </a:solidFill>
                          <a:effectLst/>
                          <a:latin typeface="Times New Roman" panose="02020603050405020304" pitchFamily="18" charset="0"/>
                          <a:cs typeface="Times New Roman" panose="02020603050405020304" pitchFamily="18" charset="0"/>
                        </a:rPr>
                        <a:t>Speciālo ugunsdzēsības un glābšanas transportlīdzekļu iegāde</a:t>
                      </a:r>
                    </a:p>
                  </a:txBody>
                  <a:tcPr marL="7506" marR="7506" marT="750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lv-LV" sz="1000" b="0" i="0" u="none" strike="noStrike" dirty="0">
                          <a:solidFill>
                            <a:srgbClr val="000000"/>
                          </a:solidFill>
                          <a:effectLst/>
                          <a:latin typeface="Times New Roman" panose="02020603050405020304" pitchFamily="18" charset="0"/>
                          <a:cs typeface="Times New Roman" panose="02020603050405020304" pitchFamily="18" charset="0"/>
                        </a:rPr>
                        <a:t>rezervēts finansējums</a:t>
                      </a:r>
                    </a:p>
                  </a:txBody>
                  <a:tcPr marL="7506" marR="7506" marT="750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lv-LV" sz="1000" b="0" i="0" u="none" strike="noStrike">
                          <a:solidFill>
                            <a:srgbClr val="000000"/>
                          </a:solidFill>
                          <a:effectLst/>
                          <a:latin typeface="Times New Roman" panose="02020603050405020304" pitchFamily="18" charset="0"/>
                          <a:cs typeface="Times New Roman" panose="02020603050405020304" pitchFamily="18" charset="0"/>
                        </a:rPr>
                        <a:t>23 070 823</a:t>
                      </a:r>
                    </a:p>
                  </a:txBody>
                  <a:tcPr marL="7506" marR="7506" marT="750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lv-LV" sz="1000" b="0" i="0" u="none" strike="noStrike">
                          <a:solidFill>
                            <a:srgbClr val="000000"/>
                          </a:solidFill>
                          <a:effectLst/>
                          <a:latin typeface="Times New Roman" panose="02020603050405020304" pitchFamily="18" charset="0"/>
                          <a:cs typeface="Times New Roman" panose="02020603050405020304" pitchFamily="18" charset="0"/>
                        </a:rPr>
                        <a:t>78 188 135</a:t>
                      </a:r>
                    </a:p>
                  </a:txBody>
                  <a:tcPr marL="7506" marR="7506" marT="750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lv-LV" sz="1000" b="0" i="0" u="none" strike="noStrike">
                          <a:solidFill>
                            <a:srgbClr val="000000"/>
                          </a:solidFill>
                          <a:effectLst/>
                          <a:latin typeface="Times New Roman" panose="02020603050405020304" pitchFamily="18" charset="0"/>
                          <a:cs typeface="Times New Roman" panose="02020603050405020304" pitchFamily="18" charset="0"/>
                        </a:rPr>
                        <a:t>65 046 151</a:t>
                      </a:r>
                    </a:p>
                  </a:txBody>
                  <a:tcPr marL="7506" marR="7506" marT="750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l" fontAlgn="ctr"/>
                      <a:r>
                        <a:rPr lang="lv-LV"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7506" marR="7506" marT="750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458739325"/>
                  </a:ext>
                </a:extLst>
              </a:tr>
              <a:tr h="195770">
                <a:tc vMerge="1">
                  <a:txBody>
                    <a:bodyPr/>
                    <a:lstStyle/>
                    <a:p>
                      <a:endParaRPr lang="lv-LV"/>
                    </a:p>
                  </a:txBody>
                  <a:tcPr/>
                </a:tc>
                <a:tc vMerge="1">
                  <a:txBody>
                    <a:bodyPr/>
                    <a:lstStyle/>
                    <a:p>
                      <a:endParaRPr lang="lv-LV"/>
                    </a:p>
                  </a:txBody>
                  <a:tcPr/>
                </a:tc>
                <a:tc>
                  <a:txBody>
                    <a:bodyPr/>
                    <a:lstStyle/>
                    <a:p>
                      <a:pPr algn="l" rtl="0" fontAlgn="ctr"/>
                      <a:r>
                        <a:rPr lang="lv-LV" sz="1000" b="0" i="0" u="none" strike="noStrike" dirty="0">
                          <a:solidFill>
                            <a:srgbClr val="000000"/>
                          </a:solidFill>
                          <a:effectLst/>
                          <a:latin typeface="Times New Roman" panose="02020603050405020304" pitchFamily="18" charset="0"/>
                          <a:cs typeface="Times New Roman" panose="02020603050405020304" pitchFamily="18" charset="0"/>
                        </a:rPr>
                        <a:t>piešķirts finansējums ar MK 02.05.2023. </a:t>
                      </a:r>
                      <a:r>
                        <a:rPr lang="lv-LV" sz="1000" b="0" i="0" u="none" strike="noStrike" dirty="0" err="1">
                          <a:solidFill>
                            <a:srgbClr val="000000"/>
                          </a:solidFill>
                          <a:effectLst/>
                          <a:latin typeface="Times New Roman" panose="02020603050405020304" pitchFamily="18" charset="0"/>
                          <a:cs typeface="Times New Roman" panose="02020603050405020304" pitchFamily="18" charset="0"/>
                        </a:rPr>
                        <a:t>rīk.Nr</a:t>
                      </a:r>
                      <a:r>
                        <a:rPr lang="lv-LV" sz="1000" b="0" i="0" u="none" strike="noStrike" dirty="0">
                          <a:solidFill>
                            <a:srgbClr val="000000"/>
                          </a:solidFill>
                          <a:effectLst/>
                          <a:latin typeface="Times New Roman" panose="02020603050405020304" pitchFamily="18" charset="0"/>
                          <a:cs typeface="Times New Roman" panose="02020603050405020304" pitchFamily="18" charset="0"/>
                        </a:rPr>
                        <a:t>. 245 (MK 02.05.2023 prot.Nr.24, 10.§, 4.p. - 2024.g.)</a:t>
                      </a:r>
                    </a:p>
                  </a:txBody>
                  <a:tcPr marL="7506" marR="7506" marT="750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lv-LV" sz="1000" b="0" i="0" u="none" strike="noStrike">
                          <a:solidFill>
                            <a:srgbClr val="000000"/>
                          </a:solidFill>
                          <a:effectLst/>
                          <a:latin typeface="Times New Roman" panose="02020603050405020304" pitchFamily="18" charset="0"/>
                          <a:cs typeface="Times New Roman" panose="02020603050405020304" pitchFamily="18" charset="0"/>
                        </a:rPr>
                        <a:t>23 070 823</a:t>
                      </a:r>
                    </a:p>
                  </a:txBody>
                  <a:tcPr marL="7506" marR="7506" marT="750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lv-LV" sz="1000" b="0" i="0" u="none" strike="noStrike">
                          <a:solidFill>
                            <a:srgbClr val="000000"/>
                          </a:solidFill>
                          <a:effectLst/>
                          <a:latin typeface="Times New Roman" panose="02020603050405020304" pitchFamily="18" charset="0"/>
                          <a:cs typeface="Times New Roman" panose="02020603050405020304" pitchFamily="18" charset="0"/>
                        </a:rPr>
                        <a:t>46 790 488</a:t>
                      </a:r>
                    </a:p>
                  </a:txBody>
                  <a:tcPr marL="7506" marR="7506" marT="750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lv-LV" sz="1000" b="0" i="0" u="none" strike="noStrike">
                          <a:solidFill>
                            <a:srgbClr val="000000"/>
                          </a:solidFill>
                          <a:effectLst/>
                          <a:latin typeface="Times New Roman" panose="02020603050405020304" pitchFamily="18" charset="0"/>
                          <a:cs typeface="Times New Roman" panose="02020603050405020304" pitchFamily="18" charset="0"/>
                        </a:rPr>
                        <a:t>0</a:t>
                      </a:r>
                    </a:p>
                  </a:txBody>
                  <a:tcPr marL="7506" marR="7506" marT="750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vMerge="1">
                  <a:txBody>
                    <a:bodyPr/>
                    <a:lstStyle/>
                    <a:p>
                      <a:endParaRPr lang="lv-LV"/>
                    </a:p>
                  </a:txBody>
                  <a:tcPr/>
                </a:tc>
                <a:extLst>
                  <a:ext uri="{0D108BD9-81ED-4DB2-BD59-A6C34878D82A}">
                    <a16:rowId xmlns:a16="http://schemas.microsoft.com/office/drawing/2014/main" val="1944963818"/>
                  </a:ext>
                </a:extLst>
              </a:tr>
              <a:tr h="190275">
                <a:tc rowSpan="2">
                  <a:txBody>
                    <a:bodyPr/>
                    <a:lstStyle/>
                    <a:p>
                      <a:pPr algn="ctr" rtl="0" fontAlgn="ctr"/>
                      <a:r>
                        <a:rPr lang="lv-LV" sz="1000" b="0" i="0" u="none" strike="noStrike">
                          <a:solidFill>
                            <a:srgbClr val="000000"/>
                          </a:solidFill>
                          <a:effectLst/>
                          <a:latin typeface="Times New Roman" panose="02020603050405020304" pitchFamily="18" charset="0"/>
                          <a:cs typeface="Times New Roman" panose="02020603050405020304" pitchFamily="18" charset="0"/>
                        </a:rPr>
                        <a:t>3</a:t>
                      </a:r>
                    </a:p>
                  </a:txBody>
                  <a:tcPr marL="7506" marR="7506" marT="750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l" rtl="0" fontAlgn="ctr"/>
                      <a:r>
                        <a:rPr lang="lv-LV" sz="1000" b="0" i="0" u="none" strike="noStrike" dirty="0">
                          <a:solidFill>
                            <a:srgbClr val="000000"/>
                          </a:solidFill>
                          <a:effectLst/>
                          <a:latin typeface="Times New Roman" panose="02020603050405020304" pitchFamily="18" charset="0"/>
                          <a:cs typeface="Times New Roman" panose="02020603050405020304" pitchFamily="18" charset="0"/>
                        </a:rPr>
                        <a:t>VUGD depo - katastrofu pārvaldības centru būvniecība</a:t>
                      </a:r>
                    </a:p>
                  </a:txBody>
                  <a:tcPr marL="7506" marR="7506" marT="750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lv-LV" sz="1000" b="0" i="0" u="none" strike="noStrike" dirty="0">
                          <a:solidFill>
                            <a:srgbClr val="000000"/>
                          </a:solidFill>
                          <a:effectLst/>
                          <a:latin typeface="Times New Roman" panose="02020603050405020304" pitchFamily="18" charset="0"/>
                          <a:cs typeface="Times New Roman" panose="02020603050405020304" pitchFamily="18" charset="0"/>
                        </a:rPr>
                        <a:t>rezervēts finansējums</a:t>
                      </a:r>
                    </a:p>
                  </a:txBody>
                  <a:tcPr marL="7506" marR="7506" marT="750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lv-LV" sz="1000" b="0" i="0" u="none" strike="noStrike">
                          <a:solidFill>
                            <a:srgbClr val="000000"/>
                          </a:solidFill>
                          <a:effectLst/>
                          <a:latin typeface="Times New Roman" panose="02020603050405020304" pitchFamily="18" charset="0"/>
                          <a:cs typeface="Times New Roman" panose="02020603050405020304" pitchFamily="18" charset="0"/>
                        </a:rPr>
                        <a:t>3 645 459</a:t>
                      </a:r>
                    </a:p>
                  </a:txBody>
                  <a:tcPr marL="7506" marR="7506" marT="750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lv-LV" sz="1000" b="0" i="0" u="none" strike="noStrike">
                          <a:solidFill>
                            <a:srgbClr val="000000"/>
                          </a:solidFill>
                          <a:effectLst/>
                          <a:latin typeface="Times New Roman" panose="02020603050405020304" pitchFamily="18" charset="0"/>
                          <a:cs typeface="Times New Roman" panose="02020603050405020304" pitchFamily="18" charset="0"/>
                        </a:rPr>
                        <a:t>35 958 953</a:t>
                      </a:r>
                    </a:p>
                  </a:txBody>
                  <a:tcPr marL="7506" marR="7506" marT="750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lv-LV" sz="1000" b="0" i="0" u="none" strike="noStrike">
                          <a:solidFill>
                            <a:srgbClr val="000000"/>
                          </a:solidFill>
                          <a:effectLst/>
                          <a:latin typeface="Times New Roman" panose="02020603050405020304" pitchFamily="18" charset="0"/>
                          <a:cs typeface="Times New Roman" panose="02020603050405020304" pitchFamily="18" charset="0"/>
                        </a:rPr>
                        <a:t>63 547 374</a:t>
                      </a:r>
                    </a:p>
                  </a:txBody>
                  <a:tcPr marL="7506" marR="7506" marT="750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t"/>
                      <a:r>
                        <a:rPr lang="lv-LV" sz="1000" b="0" i="0" u="sng" strike="noStrike" dirty="0">
                          <a:solidFill>
                            <a:srgbClr val="000000"/>
                          </a:solidFill>
                          <a:effectLst/>
                          <a:latin typeface="Times New Roman" panose="02020603050405020304" pitchFamily="18" charset="0"/>
                          <a:cs typeface="Times New Roman" panose="02020603050405020304" pitchFamily="18" charset="0"/>
                        </a:rPr>
                        <a:t>Rezervēts </a:t>
                      </a:r>
                      <a:r>
                        <a:rPr lang="lv-LV" sz="1000" b="0" i="0" u="none" strike="noStrike" dirty="0">
                          <a:solidFill>
                            <a:srgbClr val="000000"/>
                          </a:solidFill>
                          <a:effectLst/>
                          <a:latin typeface="Times New Roman" panose="02020603050405020304" pitchFamily="18" charset="0"/>
                          <a:cs typeface="Times New Roman" panose="02020603050405020304" pitchFamily="18" charset="0"/>
                        </a:rPr>
                        <a:t>- 2026. gads 72 834 621 </a:t>
                      </a:r>
                      <a:r>
                        <a:rPr lang="lv-LV" sz="1000" b="0" i="1" u="none" strike="noStrike" dirty="0">
                          <a:solidFill>
                            <a:srgbClr val="000000"/>
                          </a:solidFill>
                          <a:effectLst/>
                          <a:latin typeface="Times New Roman" panose="02020603050405020304" pitchFamily="18" charset="0"/>
                          <a:cs typeface="Times New Roman" panose="02020603050405020304" pitchFamily="18" charset="0"/>
                        </a:rPr>
                        <a:t>euro</a:t>
                      </a:r>
                      <a:r>
                        <a:rPr lang="lv-LV" sz="1000" b="0" i="0" u="none" strike="noStrike" dirty="0">
                          <a:solidFill>
                            <a:srgbClr val="000000"/>
                          </a:solidFill>
                          <a:effectLst/>
                          <a:latin typeface="Times New Roman" panose="02020603050405020304" pitchFamily="18" charset="0"/>
                          <a:cs typeface="Times New Roman" panose="02020603050405020304" pitchFamily="18" charset="0"/>
                        </a:rPr>
                        <a:t>, 2027. gads 64 544 819 </a:t>
                      </a:r>
                      <a:r>
                        <a:rPr lang="lv-LV" sz="1000" b="0" i="1" u="none" strike="noStrike" dirty="0">
                          <a:solidFill>
                            <a:srgbClr val="000000"/>
                          </a:solidFill>
                          <a:effectLst/>
                          <a:latin typeface="Times New Roman" panose="02020603050405020304" pitchFamily="18" charset="0"/>
                          <a:cs typeface="Times New Roman" panose="02020603050405020304" pitchFamily="18" charset="0"/>
                        </a:rPr>
                        <a:t>euro</a:t>
                      </a:r>
                      <a:endParaRPr lang="lv-LV" sz="1000" b="0" i="1" u="sng" strike="noStrike" dirty="0">
                        <a:solidFill>
                          <a:srgbClr val="000000"/>
                        </a:solidFill>
                        <a:effectLst/>
                        <a:latin typeface="Times New Roman" panose="02020603050405020304" pitchFamily="18" charset="0"/>
                        <a:cs typeface="Times New Roman" panose="02020603050405020304" pitchFamily="18" charset="0"/>
                      </a:endParaRPr>
                    </a:p>
                  </a:txBody>
                  <a:tcPr marL="7506" marR="7506" marT="7506"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929006601"/>
                  </a:ext>
                </a:extLst>
              </a:tr>
              <a:tr h="107905">
                <a:tc vMerge="1">
                  <a:txBody>
                    <a:bodyPr/>
                    <a:lstStyle/>
                    <a:p>
                      <a:endParaRPr lang="lv-LV"/>
                    </a:p>
                  </a:txBody>
                  <a:tcPr/>
                </a:tc>
                <a:tc vMerge="1">
                  <a:txBody>
                    <a:bodyPr/>
                    <a:lstStyle/>
                    <a:p>
                      <a:endParaRPr lang="lv-LV"/>
                    </a:p>
                  </a:txBody>
                  <a:tcPr/>
                </a:tc>
                <a:tc>
                  <a:txBody>
                    <a:bodyPr/>
                    <a:lstStyle/>
                    <a:p>
                      <a:pPr algn="l" rtl="0" fontAlgn="ctr"/>
                      <a:r>
                        <a:rPr lang="lv-LV" sz="1000" b="0" i="0" u="none" strike="noStrike" dirty="0">
                          <a:solidFill>
                            <a:srgbClr val="000000"/>
                          </a:solidFill>
                          <a:effectLst/>
                          <a:latin typeface="Times New Roman" panose="02020603050405020304" pitchFamily="18" charset="0"/>
                          <a:cs typeface="Times New Roman" panose="02020603050405020304" pitchFamily="18" charset="0"/>
                        </a:rPr>
                        <a:t>piešķirts finansējums ar MK 27.10.2023. rīk. Nr. 708 (MK 24.10.2023 prot.Nr.53, 39.§, 4.p. - 2024.g.)</a:t>
                      </a:r>
                    </a:p>
                  </a:txBody>
                  <a:tcPr marL="7506" marR="7506" marT="750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rtl="0" fontAlgn="ctr"/>
                      <a:r>
                        <a:rPr lang="lv-LV" sz="1000" b="0" i="0" u="none" strike="noStrike" dirty="0">
                          <a:solidFill>
                            <a:srgbClr val="000000"/>
                          </a:solidFill>
                          <a:effectLst/>
                          <a:latin typeface="Times New Roman" panose="02020603050405020304" pitchFamily="18" charset="0"/>
                          <a:cs typeface="Times New Roman" panose="02020603050405020304" pitchFamily="18" charset="0"/>
                        </a:rPr>
                        <a:t>264 918</a:t>
                      </a:r>
                    </a:p>
                  </a:txBody>
                  <a:tcPr marL="7506" marR="7506" marT="750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rtl="0" fontAlgn="ctr"/>
                      <a:r>
                        <a:rPr lang="lv-LV" sz="1000" b="0" i="0" u="none" strike="noStrike">
                          <a:solidFill>
                            <a:srgbClr val="000000"/>
                          </a:solidFill>
                          <a:effectLst/>
                          <a:latin typeface="Times New Roman" panose="02020603050405020304" pitchFamily="18" charset="0"/>
                          <a:cs typeface="Times New Roman" panose="02020603050405020304" pitchFamily="18" charset="0"/>
                        </a:rPr>
                        <a:t>2 941 073</a:t>
                      </a:r>
                    </a:p>
                  </a:txBody>
                  <a:tcPr marL="7506" marR="7506" marT="750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rtl="0" fontAlgn="ctr"/>
                      <a:r>
                        <a:rPr lang="lv-LV" sz="1000" b="0" i="0" u="none" strike="noStrike" dirty="0">
                          <a:solidFill>
                            <a:srgbClr val="000000"/>
                          </a:solidFill>
                          <a:effectLst/>
                          <a:latin typeface="Times New Roman" panose="02020603050405020304" pitchFamily="18" charset="0"/>
                          <a:cs typeface="Times New Roman" panose="02020603050405020304" pitchFamily="18" charset="0"/>
                        </a:rPr>
                        <a:t>6 987 363</a:t>
                      </a:r>
                    </a:p>
                  </a:txBody>
                  <a:tcPr marL="7506" marR="7506" marT="750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rtl="0" fontAlgn="t"/>
                      <a:r>
                        <a:rPr lang="lv-LV" sz="1000" b="0" i="0" u="sng" strike="noStrike">
                          <a:solidFill>
                            <a:srgbClr val="000000"/>
                          </a:solidFill>
                          <a:effectLst/>
                          <a:latin typeface="Times New Roman" panose="02020603050405020304" pitchFamily="18" charset="0"/>
                          <a:cs typeface="Times New Roman" panose="02020603050405020304" pitchFamily="18" charset="0"/>
                        </a:rPr>
                        <a:t>Piešķirts</a:t>
                      </a:r>
                      <a:r>
                        <a:rPr lang="lv-LV" sz="1000" b="0" i="0" u="none" strike="noStrike">
                          <a:solidFill>
                            <a:srgbClr val="000000"/>
                          </a:solidFill>
                          <a:effectLst/>
                          <a:latin typeface="Times New Roman" panose="02020603050405020304" pitchFamily="18" charset="0"/>
                          <a:cs typeface="Times New Roman" panose="02020603050405020304" pitchFamily="18" charset="0"/>
                        </a:rPr>
                        <a:t> papildu finansējums 2026.gadā 1 971 938 </a:t>
                      </a:r>
                      <a:r>
                        <a:rPr lang="lv-LV" sz="1000" b="0" i="1" u="none" strike="noStrike">
                          <a:solidFill>
                            <a:srgbClr val="000000"/>
                          </a:solidFill>
                          <a:effectLst/>
                          <a:latin typeface="Times New Roman" panose="02020603050405020304" pitchFamily="18" charset="0"/>
                          <a:cs typeface="Times New Roman" panose="02020603050405020304" pitchFamily="18" charset="0"/>
                        </a:rPr>
                        <a:t>euro</a:t>
                      </a:r>
                      <a:endParaRPr lang="lv-LV" sz="1000" b="0" i="0" u="sng" strike="noStrike">
                        <a:solidFill>
                          <a:srgbClr val="000000"/>
                        </a:solidFill>
                        <a:effectLst/>
                        <a:latin typeface="Times New Roman" panose="02020603050405020304" pitchFamily="18" charset="0"/>
                        <a:cs typeface="Times New Roman" panose="02020603050405020304" pitchFamily="18" charset="0"/>
                      </a:endParaRPr>
                    </a:p>
                  </a:txBody>
                  <a:tcPr marL="7506" marR="7506" marT="7506"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755152663"/>
                  </a:ext>
                </a:extLst>
              </a:tr>
              <a:tr h="460420">
                <a:tc rowSpan="2">
                  <a:txBody>
                    <a:bodyPr/>
                    <a:lstStyle/>
                    <a:p>
                      <a:pPr algn="ctr" rtl="0" fontAlgn="ctr"/>
                      <a:r>
                        <a:rPr lang="lv-LV" sz="1000" b="0" i="0" u="none" strike="noStrike">
                          <a:solidFill>
                            <a:srgbClr val="000000"/>
                          </a:solidFill>
                          <a:effectLst/>
                          <a:latin typeface="Times New Roman" panose="02020603050405020304" pitchFamily="18" charset="0"/>
                          <a:cs typeface="Times New Roman" panose="02020603050405020304" pitchFamily="18" charset="0"/>
                        </a:rPr>
                        <a:t>4</a:t>
                      </a:r>
                    </a:p>
                  </a:txBody>
                  <a:tcPr marL="7506" marR="7506" marT="750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l" rtl="0" fontAlgn="ctr"/>
                      <a:r>
                        <a:rPr lang="lv-LV" sz="1000" b="0" i="0" u="none" strike="noStrike" dirty="0">
                          <a:solidFill>
                            <a:srgbClr val="000000"/>
                          </a:solidFill>
                          <a:effectLst/>
                          <a:latin typeface="Times New Roman" panose="02020603050405020304" pitchFamily="18" charset="0"/>
                          <a:cs typeface="Times New Roman" panose="02020603050405020304" pitchFamily="18" charset="0"/>
                        </a:rPr>
                        <a:t>Valsts policijas Rīgas reģiona pārvaldes struktūrvienību nodrošināšana ar atbilstošām telpām Mūkusalas ielā 101, Rīgā</a:t>
                      </a:r>
                    </a:p>
                  </a:txBody>
                  <a:tcPr marL="7506" marR="7506" marT="750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lv-LV" sz="1000" b="0" i="0" u="none" strike="noStrike" dirty="0">
                          <a:solidFill>
                            <a:srgbClr val="000000"/>
                          </a:solidFill>
                          <a:effectLst/>
                          <a:latin typeface="Times New Roman" panose="02020603050405020304" pitchFamily="18" charset="0"/>
                          <a:cs typeface="Times New Roman" panose="02020603050405020304" pitchFamily="18" charset="0"/>
                        </a:rPr>
                        <a:t>rezervēts finansējums</a:t>
                      </a:r>
                    </a:p>
                  </a:txBody>
                  <a:tcPr marL="7506" marR="7506" marT="750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lv-LV" sz="1000" b="0" i="0" u="none" strike="noStrike" dirty="0">
                          <a:solidFill>
                            <a:srgbClr val="000000"/>
                          </a:solidFill>
                          <a:effectLst/>
                          <a:latin typeface="Times New Roman" panose="02020603050405020304" pitchFamily="18" charset="0"/>
                          <a:cs typeface="Times New Roman" panose="02020603050405020304" pitchFamily="18" charset="0"/>
                        </a:rPr>
                        <a:t>1 028 896</a:t>
                      </a:r>
                    </a:p>
                  </a:txBody>
                  <a:tcPr marL="7506" marR="7506" marT="750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lv-LV" sz="1000" b="0" i="0" u="none" strike="noStrike" dirty="0">
                          <a:solidFill>
                            <a:srgbClr val="000000"/>
                          </a:solidFill>
                          <a:effectLst/>
                          <a:latin typeface="Times New Roman" panose="02020603050405020304" pitchFamily="18" charset="0"/>
                          <a:cs typeface="Times New Roman" panose="02020603050405020304" pitchFamily="18" charset="0"/>
                        </a:rPr>
                        <a:t>632 616</a:t>
                      </a:r>
                    </a:p>
                  </a:txBody>
                  <a:tcPr marL="7506" marR="7506" marT="750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lv-LV" sz="1000" b="0" i="0" u="none" strike="noStrike" dirty="0">
                          <a:solidFill>
                            <a:srgbClr val="000000"/>
                          </a:solidFill>
                          <a:effectLst/>
                          <a:latin typeface="Times New Roman" panose="02020603050405020304" pitchFamily="18" charset="0"/>
                          <a:cs typeface="Times New Roman" panose="02020603050405020304" pitchFamily="18" charset="0"/>
                        </a:rPr>
                        <a:t>632 616</a:t>
                      </a:r>
                    </a:p>
                  </a:txBody>
                  <a:tcPr marL="7506" marR="7506" marT="750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l" rtl="0" fontAlgn="ctr"/>
                      <a:r>
                        <a:rPr lang="lv-LV" sz="10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7506" marR="7506" marT="750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86896750"/>
                  </a:ext>
                </a:extLst>
              </a:tr>
              <a:tr h="190429">
                <a:tc vMerge="1">
                  <a:txBody>
                    <a:bodyPr/>
                    <a:lstStyle/>
                    <a:p>
                      <a:endParaRPr lang="lv-LV"/>
                    </a:p>
                  </a:txBody>
                  <a:tcPr/>
                </a:tc>
                <a:tc vMerge="1">
                  <a:txBody>
                    <a:bodyPr/>
                    <a:lstStyle/>
                    <a:p>
                      <a:endParaRPr lang="lv-LV"/>
                    </a:p>
                  </a:txBody>
                  <a:tcPr/>
                </a:tc>
                <a:tc>
                  <a:txBody>
                    <a:bodyPr/>
                    <a:lstStyle/>
                    <a:p>
                      <a:pPr algn="l" rtl="0" fontAlgn="ctr"/>
                      <a:r>
                        <a:rPr lang="lv-LV" sz="1000" b="0" i="0" u="none" strike="noStrike" dirty="0">
                          <a:solidFill>
                            <a:srgbClr val="000000"/>
                          </a:solidFill>
                          <a:effectLst/>
                          <a:latin typeface="Times New Roman" panose="02020603050405020304" pitchFamily="18" charset="0"/>
                          <a:cs typeface="Times New Roman" panose="02020603050405020304" pitchFamily="18" charset="0"/>
                        </a:rPr>
                        <a:t>piešķirts finansējums**</a:t>
                      </a:r>
                    </a:p>
                  </a:txBody>
                  <a:tcPr marL="7506" marR="7506" marT="750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rtl="0" fontAlgn="ctr"/>
                      <a:r>
                        <a:rPr lang="lv-LV" sz="10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7506" marR="7506" marT="750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rtl="0" fontAlgn="ctr"/>
                      <a:r>
                        <a:rPr lang="lv-LV" sz="10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7506" marR="7506" marT="750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rtl="0" fontAlgn="ctr"/>
                      <a:r>
                        <a:rPr lang="lv-LV" sz="1000" b="0" i="0" u="none" strike="noStrike" dirty="0">
                          <a:solidFill>
                            <a:srgbClr val="000000"/>
                          </a:solidFill>
                          <a:effectLst/>
                          <a:latin typeface="Times New Roman" panose="02020603050405020304" pitchFamily="18" charset="0"/>
                          <a:cs typeface="Times New Roman" panose="02020603050405020304" pitchFamily="18" charset="0"/>
                        </a:rPr>
                        <a:t>0</a:t>
                      </a:r>
                    </a:p>
                  </a:txBody>
                  <a:tcPr marL="7506" marR="7506" marT="750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vMerge="1">
                  <a:txBody>
                    <a:bodyPr/>
                    <a:lstStyle/>
                    <a:p>
                      <a:endParaRPr lang="lv-LV"/>
                    </a:p>
                  </a:txBody>
                  <a:tcPr/>
                </a:tc>
                <a:extLst>
                  <a:ext uri="{0D108BD9-81ED-4DB2-BD59-A6C34878D82A}">
                    <a16:rowId xmlns:a16="http://schemas.microsoft.com/office/drawing/2014/main" val="1032236009"/>
                  </a:ext>
                </a:extLst>
              </a:tr>
              <a:tr h="137317">
                <a:tc rowSpan="2">
                  <a:txBody>
                    <a:bodyPr/>
                    <a:lstStyle/>
                    <a:p>
                      <a:pPr algn="ctr" rtl="0" fontAlgn="ctr"/>
                      <a:r>
                        <a:rPr lang="lv-LV" sz="1000" b="0" i="0" u="none" strike="noStrike">
                          <a:solidFill>
                            <a:srgbClr val="000000"/>
                          </a:solidFill>
                          <a:effectLst/>
                          <a:latin typeface="Times New Roman" panose="02020603050405020304" pitchFamily="18" charset="0"/>
                          <a:cs typeface="Times New Roman" panose="02020603050405020304" pitchFamily="18" charset="0"/>
                        </a:rPr>
                        <a:t>5</a:t>
                      </a:r>
                    </a:p>
                  </a:txBody>
                  <a:tcPr marL="7506" marR="7506" marT="750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l" rtl="0" fontAlgn="ctr"/>
                      <a:r>
                        <a:rPr lang="lv-LV" sz="1000" b="0" i="0" u="none" strike="noStrike" dirty="0">
                          <a:solidFill>
                            <a:srgbClr val="000000"/>
                          </a:solidFill>
                          <a:effectLst/>
                          <a:latin typeface="Times New Roman" panose="02020603050405020304" pitchFamily="18" charset="0"/>
                          <a:cs typeface="Times New Roman" panose="02020603050405020304" pitchFamily="18" charset="0"/>
                        </a:rPr>
                        <a:t>Datortehnikas un tīkla drošības iekārtu nomaiņa </a:t>
                      </a:r>
                      <a:r>
                        <a:rPr lang="lv-LV" sz="1000" b="0" i="0" u="none" strike="noStrike" dirty="0" err="1">
                          <a:solidFill>
                            <a:srgbClr val="000000"/>
                          </a:solidFill>
                          <a:effectLst/>
                          <a:latin typeface="Times New Roman" panose="02020603050405020304" pitchFamily="18" charset="0"/>
                          <a:cs typeface="Times New Roman" panose="02020603050405020304" pitchFamily="18" charset="0"/>
                        </a:rPr>
                        <a:t>kiberdraudu</a:t>
                      </a:r>
                      <a:r>
                        <a:rPr lang="lv-LV" sz="1000" b="0" i="0" u="none" strike="noStrike" dirty="0">
                          <a:solidFill>
                            <a:srgbClr val="000000"/>
                          </a:solidFill>
                          <a:effectLst/>
                          <a:latin typeface="Times New Roman" panose="02020603050405020304" pitchFamily="18" charset="0"/>
                          <a:cs typeface="Times New Roman" panose="02020603050405020304" pitchFamily="18" charset="0"/>
                        </a:rPr>
                        <a:t> mazināšanai IeM resorā</a:t>
                      </a:r>
                    </a:p>
                  </a:txBody>
                  <a:tcPr marL="7506" marR="7506" marT="750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lv-LV" sz="1000" b="0" i="0" u="none" strike="noStrike">
                          <a:solidFill>
                            <a:srgbClr val="000000"/>
                          </a:solidFill>
                          <a:effectLst/>
                          <a:latin typeface="Times New Roman" panose="02020603050405020304" pitchFamily="18" charset="0"/>
                          <a:cs typeface="Times New Roman" panose="02020603050405020304" pitchFamily="18" charset="0"/>
                        </a:rPr>
                        <a:t>rezervēts finansējums</a:t>
                      </a:r>
                    </a:p>
                  </a:txBody>
                  <a:tcPr marL="7506" marR="7506" marT="750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lv-LV" sz="1000" b="0" i="0" u="none" strike="noStrike" dirty="0">
                          <a:solidFill>
                            <a:srgbClr val="000000"/>
                          </a:solidFill>
                          <a:effectLst/>
                          <a:latin typeface="Times New Roman" panose="02020603050405020304" pitchFamily="18" charset="0"/>
                          <a:cs typeface="Times New Roman" panose="02020603050405020304" pitchFamily="18" charset="0"/>
                        </a:rPr>
                        <a:t>3 475 242</a:t>
                      </a:r>
                    </a:p>
                  </a:txBody>
                  <a:tcPr marL="7506" marR="7506" marT="750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lv-LV" sz="1000" b="0" i="0" u="none" strike="noStrike" dirty="0">
                          <a:solidFill>
                            <a:srgbClr val="000000"/>
                          </a:solidFill>
                          <a:effectLst/>
                          <a:latin typeface="Times New Roman" panose="02020603050405020304" pitchFamily="18" charset="0"/>
                          <a:cs typeface="Times New Roman" panose="02020603050405020304" pitchFamily="18" charset="0"/>
                        </a:rPr>
                        <a:t>0</a:t>
                      </a:r>
                    </a:p>
                  </a:txBody>
                  <a:tcPr marL="7506" marR="7506" marT="750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lv-LV" sz="1000" b="0" i="0" u="none" strike="noStrike">
                          <a:solidFill>
                            <a:srgbClr val="000000"/>
                          </a:solidFill>
                          <a:effectLst/>
                          <a:latin typeface="Times New Roman" panose="02020603050405020304" pitchFamily="18" charset="0"/>
                          <a:cs typeface="Times New Roman" panose="02020603050405020304" pitchFamily="18" charset="0"/>
                        </a:rPr>
                        <a:t>0</a:t>
                      </a:r>
                    </a:p>
                  </a:txBody>
                  <a:tcPr marL="7506" marR="7506" marT="750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lv-LV"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7506" marR="7506" marT="750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751898271"/>
                  </a:ext>
                </a:extLst>
              </a:tr>
              <a:tr h="284639">
                <a:tc vMerge="1">
                  <a:txBody>
                    <a:bodyPr/>
                    <a:lstStyle/>
                    <a:p>
                      <a:endParaRPr lang="lv-LV"/>
                    </a:p>
                  </a:txBody>
                  <a:tcPr/>
                </a:tc>
                <a:tc vMerge="1">
                  <a:txBody>
                    <a:bodyPr/>
                    <a:lstStyle/>
                    <a:p>
                      <a:endParaRPr lang="lv-LV"/>
                    </a:p>
                  </a:txBody>
                  <a:tcPr/>
                </a:tc>
                <a:tc>
                  <a:txBody>
                    <a:bodyPr/>
                    <a:lstStyle/>
                    <a:p>
                      <a:pPr algn="l" rtl="0" fontAlgn="ctr"/>
                      <a:r>
                        <a:rPr lang="lv-LV" sz="1000" b="0" i="0" u="none" strike="noStrike">
                          <a:solidFill>
                            <a:srgbClr val="000000"/>
                          </a:solidFill>
                          <a:effectLst/>
                          <a:latin typeface="Times New Roman" panose="02020603050405020304" pitchFamily="18" charset="0"/>
                          <a:cs typeface="Times New Roman" panose="02020603050405020304" pitchFamily="18" charset="0"/>
                        </a:rPr>
                        <a:t>piešķirts finansējums  ar MK 15.08.2023.rīk.Nr.520</a:t>
                      </a:r>
                    </a:p>
                  </a:txBody>
                  <a:tcPr marL="7506" marR="7506" marT="750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lv-LV" sz="1000" b="0" i="0" u="none" strike="noStrike">
                          <a:solidFill>
                            <a:srgbClr val="000000"/>
                          </a:solidFill>
                          <a:effectLst/>
                          <a:latin typeface="Times New Roman" panose="02020603050405020304" pitchFamily="18" charset="0"/>
                          <a:cs typeface="Times New Roman" panose="02020603050405020304" pitchFamily="18" charset="0"/>
                        </a:rPr>
                        <a:t>3 382 392</a:t>
                      </a:r>
                    </a:p>
                  </a:txBody>
                  <a:tcPr marL="7506" marR="7506" marT="750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lv-LV" sz="1000" b="0" i="0" u="none" strike="noStrike">
                          <a:solidFill>
                            <a:srgbClr val="000000"/>
                          </a:solidFill>
                          <a:effectLst/>
                          <a:latin typeface="Times New Roman" panose="02020603050405020304" pitchFamily="18" charset="0"/>
                          <a:cs typeface="Times New Roman" panose="02020603050405020304" pitchFamily="18" charset="0"/>
                        </a:rPr>
                        <a:t>0</a:t>
                      </a:r>
                    </a:p>
                  </a:txBody>
                  <a:tcPr marL="7506" marR="7506" marT="750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lv-LV" sz="1000" b="0" i="0" u="none" strike="noStrike">
                          <a:solidFill>
                            <a:srgbClr val="000000"/>
                          </a:solidFill>
                          <a:effectLst/>
                          <a:latin typeface="Times New Roman" panose="02020603050405020304" pitchFamily="18" charset="0"/>
                          <a:cs typeface="Times New Roman" panose="02020603050405020304" pitchFamily="18" charset="0"/>
                        </a:rPr>
                        <a:t>0</a:t>
                      </a:r>
                    </a:p>
                  </a:txBody>
                  <a:tcPr marL="7506" marR="7506" marT="750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lv-LV" sz="10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7506" marR="7506" marT="750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811483835"/>
                  </a:ext>
                </a:extLst>
              </a:tr>
            </a:tbl>
          </a:graphicData>
        </a:graphic>
      </p:graphicFrame>
    </p:spTree>
    <p:extLst>
      <p:ext uri="{BB962C8B-B14F-4D97-AF65-F5344CB8AC3E}">
        <p14:creationId xmlns:p14="http://schemas.microsoft.com/office/powerpoint/2010/main" val="2018378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53FE22B0-BDC6-4144-8BFE-C75BAEC35C90}"/>
              </a:ext>
            </a:extLst>
          </p:cNvPr>
          <p:cNvSpPr txBox="1">
            <a:spLocks/>
          </p:cNvSpPr>
          <p:nvPr/>
        </p:nvSpPr>
        <p:spPr bwMode="auto">
          <a:xfrm>
            <a:off x="1485201" y="350489"/>
            <a:ext cx="745013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57" tIns="46979" rIns="93957" bIns="46979"/>
          <a:lstStyle>
            <a:lvl1pPr>
              <a:spcBef>
                <a:spcPct val="20000"/>
              </a:spcBef>
              <a:buFont typeface="Arial" panose="020B0604020202020204" pitchFamily="34" charset="0"/>
              <a:buChar char="•"/>
              <a:defRPr sz="3300">
                <a:solidFill>
                  <a:schemeClr val="tx1"/>
                </a:solidFill>
                <a:latin typeface="Times New Roman" panose="02020603050405020304" pitchFamily="18" charset="0"/>
              </a:defRPr>
            </a:lvl1pPr>
            <a:lvl2pPr marL="762000" indent="-292100">
              <a:spcBef>
                <a:spcPct val="20000"/>
              </a:spcBef>
              <a:buFont typeface="Arial" panose="020B0604020202020204" pitchFamily="34" charset="0"/>
              <a:buChar char="–"/>
              <a:defRPr sz="2900">
                <a:solidFill>
                  <a:schemeClr val="tx1"/>
                </a:solidFill>
                <a:latin typeface="Times New Roman" panose="02020603050405020304" pitchFamily="18" charset="0"/>
              </a:defRPr>
            </a:lvl2pPr>
            <a:lvl3pPr marL="1173163" indent="-233363">
              <a:spcBef>
                <a:spcPct val="20000"/>
              </a:spcBef>
              <a:buFont typeface="Arial" panose="020B0604020202020204" pitchFamily="34" charset="0"/>
              <a:buChar char="•"/>
              <a:defRPr sz="2500">
                <a:solidFill>
                  <a:schemeClr val="tx1"/>
                </a:solidFill>
                <a:latin typeface="Times New Roman" panose="02020603050405020304" pitchFamily="18" charset="0"/>
              </a:defRPr>
            </a:lvl3pPr>
            <a:lvl4pPr marL="1643063" indent="-233363">
              <a:spcBef>
                <a:spcPct val="20000"/>
              </a:spcBef>
              <a:buFont typeface="Arial" panose="020B0604020202020204" pitchFamily="34" charset="0"/>
              <a:buChar char="–"/>
              <a:defRPr sz="1900">
                <a:solidFill>
                  <a:schemeClr val="tx1"/>
                </a:solidFill>
                <a:latin typeface="Times New Roman" panose="02020603050405020304" pitchFamily="18" charset="0"/>
              </a:defRPr>
            </a:lvl4pPr>
            <a:lvl5pPr marL="2112963" indent="-233363">
              <a:spcBef>
                <a:spcPct val="20000"/>
              </a:spcBef>
              <a:buFont typeface="Arial" panose="020B0604020202020204" pitchFamily="34" charset="0"/>
              <a:buChar char="»"/>
              <a:defRPr sz="1900">
                <a:solidFill>
                  <a:schemeClr val="tx1"/>
                </a:solidFill>
                <a:latin typeface="Times New Roman" panose="02020603050405020304" pitchFamily="18" charset="0"/>
              </a:defRPr>
            </a:lvl5pPr>
            <a:lvl6pPr marL="25701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6pPr>
            <a:lvl7pPr marL="30273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7pPr>
            <a:lvl8pPr marL="34845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8pPr>
            <a:lvl9pPr marL="39417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9pPr>
          </a:lstStyle>
          <a:p>
            <a:pPr algn="ctr">
              <a:spcBef>
                <a:spcPct val="0"/>
              </a:spcBef>
              <a:buFontTx/>
              <a:buNone/>
            </a:pPr>
            <a:r>
              <a:rPr lang="lv-LV" altLang="lv-LV" sz="1400" b="1" dirty="0">
                <a:solidFill>
                  <a:srgbClr val="04046C"/>
                </a:solidFill>
                <a:ea typeface="Verdana" panose="020B0604030504040204" pitchFamily="34" charset="0"/>
                <a:cs typeface="Times New Roman" panose="02020603050405020304" pitchFamily="18" charset="0"/>
              </a:rPr>
              <a:t>IEKŠLIETU MINISTRIJAI no 2023.GADA </a:t>
            </a:r>
          </a:p>
          <a:p>
            <a:pPr algn="ctr">
              <a:spcBef>
                <a:spcPct val="0"/>
              </a:spcBef>
              <a:buFontTx/>
              <a:buNone/>
            </a:pPr>
            <a:r>
              <a:rPr lang="lv-LV" altLang="lv-LV" sz="1400" b="1" dirty="0">
                <a:solidFill>
                  <a:srgbClr val="04046C"/>
                </a:solidFill>
                <a:ea typeface="Verdana" panose="020B0604030504040204" pitchFamily="34" charset="0"/>
                <a:cs typeface="Times New Roman" panose="02020603050405020304" pitchFamily="18" charset="0"/>
              </a:rPr>
              <a:t>paredzēts finansējums </a:t>
            </a:r>
            <a:r>
              <a:rPr lang="lv-LV" altLang="lv-LV" sz="1400" b="1" dirty="0">
                <a:solidFill>
                  <a:srgbClr val="04046C"/>
                </a:solidFill>
                <a:ea typeface="Verdana" panose="020B0604030504040204" pitchFamily="34" charset="0"/>
              </a:rPr>
              <a:t>Valsts policijas Rīgas reģiona pārvaldes struktūrvienību </a:t>
            </a:r>
          </a:p>
          <a:p>
            <a:pPr algn="ctr">
              <a:spcBef>
                <a:spcPct val="0"/>
              </a:spcBef>
              <a:buFontTx/>
              <a:buNone/>
            </a:pPr>
            <a:r>
              <a:rPr lang="lv-LV" altLang="lv-LV" sz="1400" b="1" dirty="0">
                <a:solidFill>
                  <a:srgbClr val="04046C"/>
                </a:solidFill>
                <a:ea typeface="Verdana" panose="020B0604030504040204" pitchFamily="34" charset="0"/>
              </a:rPr>
              <a:t>nodrošināšanai ar darba videi atbilstošām telpām</a:t>
            </a:r>
            <a:endParaRPr lang="lv-LV" altLang="lv-LV" sz="1400" b="1" dirty="0">
              <a:solidFill>
                <a:srgbClr val="04046C"/>
              </a:solidFill>
              <a:ea typeface="Verdana" panose="020B060403050404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E233D572-29BA-4A6B-B522-93556AA0C769}"/>
              </a:ext>
            </a:extLst>
          </p:cNvPr>
          <p:cNvGraphicFramePr>
            <a:graphicFrameLocks noGrp="1"/>
          </p:cNvGraphicFramePr>
          <p:nvPr>
            <p:extLst>
              <p:ext uri="{D42A27DB-BD31-4B8C-83A1-F6EECF244321}">
                <p14:modId xmlns:p14="http://schemas.microsoft.com/office/powerpoint/2010/main" val="2089315225"/>
              </p:ext>
            </p:extLst>
          </p:nvPr>
        </p:nvGraphicFramePr>
        <p:xfrm>
          <a:off x="182880" y="1526795"/>
          <a:ext cx="8752459" cy="3966612"/>
        </p:xfrm>
        <a:graphic>
          <a:graphicData uri="http://schemas.openxmlformats.org/drawingml/2006/table">
            <a:tbl>
              <a:tblPr/>
              <a:tblGrid>
                <a:gridCol w="429239">
                  <a:extLst>
                    <a:ext uri="{9D8B030D-6E8A-4147-A177-3AD203B41FA5}">
                      <a16:colId xmlns:a16="http://schemas.microsoft.com/office/drawing/2014/main" val="418650599"/>
                    </a:ext>
                  </a:extLst>
                </a:gridCol>
                <a:gridCol w="901371">
                  <a:extLst>
                    <a:ext uri="{9D8B030D-6E8A-4147-A177-3AD203B41FA5}">
                      <a16:colId xmlns:a16="http://schemas.microsoft.com/office/drawing/2014/main" val="3282434259"/>
                    </a:ext>
                  </a:extLst>
                </a:gridCol>
                <a:gridCol w="1349528">
                  <a:extLst>
                    <a:ext uri="{9D8B030D-6E8A-4147-A177-3AD203B41FA5}">
                      <a16:colId xmlns:a16="http://schemas.microsoft.com/office/drawing/2014/main" val="213659122"/>
                    </a:ext>
                  </a:extLst>
                </a:gridCol>
                <a:gridCol w="681070">
                  <a:extLst>
                    <a:ext uri="{9D8B030D-6E8A-4147-A177-3AD203B41FA5}">
                      <a16:colId xmlns:a16="http://schemas.microsoft.com/office/drawing/2014/main" val="103091503"/>
                    </a:ext>
                  </a:extLst>
                </a:gridCol>
                <a:gridCol w="636927">
                  <a:extLst>
                    <a:ext uri="{9D8B030D-6E8A-4147-A177-3AD203B41FA5}">
                      <a16:colId xmlns:a16="http://schemas.microsoft.com/office/drawing/2014/main" val="1902178423"/>
                    </a:ext>
                  </a:extLst>
                </a:gridCol>
                <a:gridCol w="920272">
                  <a:extLst>
                    <a:ext uri="{9D8B030D-6E8A-4147-A177-3AD203B41FA5}">
                      <a16:colId xmlns:a16="http://schemas.microsoft.com/office/drawing/2014/main" val="151551740"/>
                    </a:ext>
                  </a:extLst>
                </a:gridCol>
                <a:gridCol w="3834052">
                  <a:extLst>
                    <a:ext uri="{9D8B030D-6E8A-4147-A177-3AD203B41FA5}">
                      <a16:colId xmlns:a16="http://schemas.microsoft.com/office/drawing/2014/main" val="1531975673"/>
                    </a:ext>
                  </a:extLst>
                </a:gridCol>
              </a:tblGrid>
              <a:tr h="354108">
                <a:tc>
                  <a:txBody>
                    <a:bodyPr/>
                    <a:lstStyle/>
                    <a:p>
                      <a:pPr algn="ctr" rtl="0" fontAlgn="ctr"/>
                      <a:r>
                        <a:rPr lang="lv-LV" sz="1000" b="1" i="0" u="none" strike="noStrike" dirty="0" err="1">
                          <a:solidFill>
                            <a:srgbClr val="000000"/>
                          </a:solidFill>
                          <a:effectLst/>
                          <a:latin typeface="Times New Roman" panose="02020603050405020304" pitchFamily="18" charset="0"/>
                        </a:rPr>
                        <a:t>Nr.p.k</a:t>
                      </a:r>
                      <a:r>
                        <a:rPr lang="lv-LV" sz="1000" b="1" i="0" u="none" strike="noStrike" dirty="0">
                          <a:solidFill>
                            <a:srgbClr val="000000"/>
                          </a:solidFill>
                          <a:effectLst/>
                          <a:latin typeface="Times New Roman" panose="02020603050405020304" pitchFamily="18" charset="0"/>
                        </a:rPr>
                        <a:t>.</a:t>
                      </a:r>
                    </a:p>
                  </a:txBody>
                  <a:tcPr marL="7854" marR="7854" marT="785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schemeClr>
                    </a:solidFill>
                  </a:tcPr>
                </a:tc>
                <a:tc>
                  <a:txBody>
                    <a:bodyPr/>
                    <a:lstStyle/>
                    <a:p>
                      <a:r>
                        <a:rPr lang="lv-LV" sz="1000" b="1" i="0" u="none" strike="noStrike" dirty="0">
                          <a:solidFill>
                            <a:srgbClr val="000000"/>
                          </a:solidFill>
                          <a:effectLst/>
                          <a:latin typeface="Times New Roman" panose="02020603050405020304" pitchFamily="18" charset="0"/>
                        </a:rPr>
                        <a:t>Pasākums</a:t>
                      </a:r>
                      <a:endParaRPr lang="lv-LV" sz="1000" dirty="0"/>
                    </a:p>
                  </a:txBody>
                  <a:tcPr marL="7854" marR="7854" marT="785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schemeClr>
                    </a:solidFill>
                  </a:tcPr>
                </a:tc>
                <a:tc>
                  <a:txBody>
                    <a:bodyPr/>
                    <a:lstStyle/>
                    <a:p>
                      <a:pPr algn="ctr" rtl="0" fontAlgn="ctr"/>
                      <a:r>
                        <a:rPr lang="lv-LV" sz="1000" b="1" i="0" u="none" strike="noStrike" dirty="0">
                          <a:solidFill>
                            <a:srgbClr val="000000"/>
                          </a:solidFill>
                          <a:effectLst/>
                          <a:latin typeface="Times New Roman" panose="02020603050405020304" pitchFamily="18" charset="0"/>
                        </a:rPr>
                        <a:t> </a:t>
                      </a:r>
                    </a:p>
                  </a:txBody>
                  <a:tcPr marL="7854" marR="7854" marT="785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schemeClr>
                    </a:solidFill>
                  </a:tcPr>
                </a:tc>
                <a:tc>
                  <a:txBody>
                    <a:bodyPr/>
                    <a:lstStyle/>
                    <a:p>
                      <a:pPr algn="ctr" rtl="0" fontAlgn="ctr"/>
                      <a:r>
                        <a:rPr lang="lv-LV" sz="1000" b="1" i="0" u="none" strike="noStrike" dirty="0">
                          <a:solidFill>
                            <a:srgbClr val="000000"/>
                          </a:solidFill>
                          <a:effectLst/>
                          <a:latin typeface="Times New Roman" panose="02020603050405020304" pitchFamily="18" charset="0"/>
                        </a:rPr>
                        <a:t>2023</a:t>
                      </a:r>
                    </a:p>
                  </a:txBody>
                  <a:tcPr marL="7854" marR="7854" marT="785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schemeClr>
                    </a:solidFill>
                  </a:tcPr>
                </a:tc>
                <a:tc>
                  <a:txBody>
                    <a:bodyPr/>
                    <a:lstStyle/>
                    <a:p>
                      <a:pPr algn="ctr" rtl="0" fontAlgn="ctr"/>
                      <a:r>
                        <a:rPr lang="lv-LV" sz="1000" b="1" i="0" u="none" strike="noStrike" dirty="0">
                          <a:solidFill>
                            <a:srgbClr val="000000"/>
                          </a:solidFill>
                          <a:effectLst/>
                          <a:latin typeface="Times New Roman" panose="02020603050405020304" pitchFamily="18" charset="0"/>
                        </a:rPr>
                        <a:t>2024</a:t>
                      </a:r>
                    </a:p>
                  </a:txBody>
                  <a:tcPr marL="7854" marR="7854" marT="785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schemeClr>
                    </a:solidFill>
                  </a:tcPr>
                </a:tc>
                <a:tc>
                  <a:txBody>
                    <a:bodyPr/>
                    <a:lstStyle/>
                    <a:p>
                      <a:pPr algn="ctr" rtl="0" fontAlgn="ctr"/>
                      <a:r>
                        <a:rPr lang="lv-LV" sz="1000" b="1" i="0" u="none" strike="noStrike" dirty="0">
                          <a:solidFill>
                            <a:srgbClr val="000000"/>
                          </a:solidFill>
                          <a:effectLst/>
                          <a:latin typeface="Times New Roman" panose="02020603050405020304" pitchFamily="18" charset="0"/>
                        </a:rPr>
                        <a:t>2025 un </a:t>
                      </a:r>
                      <a:r>
                        <a:rPr lang="lv-LV" sz="1000" b="1" i="0" u="none" strike="noStrike" dirty="0" err="1">
                          <a:solidFill>
                            <a:srgbClr val="000000"/>
                          </a:solidFill>
                          <a:effectLst/>
                          <a:latin typeface="Times New Roman" panose="02020603050405020304" pitchFamily="18" charset="0"/>
                        </a:rPr>
                        <a:t>turmāk</a:t>
                      </a:r>
                      <a:r>
                        <a:rPr lang="lv-LV" sz="1000" b="1" i="0" u="none" strike="noStrike" dirty="0">
                          <a:solidFill>
                            <a:srgbClr val="000000"/>
                          </a:solidFill>
                          <a:effectLst/>
                          <a:latin typeface="Times New Roman" panose="02020603050405020304" pitchFamily="18" charset="0"/>
                        </a:rPr>
                        <a:t> ik gadu</a:t>
                      </a:r>
                    </a:p>
                  </a:txBody>
                  <a:tcPr marL="7854" marR="7854" marT="785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schemeClr>
                    </a:solidFill>
                  </a:tcPr>
                </a:tc>
                <a:tc>
                  <a:txBody>
                    <a:bodyPr/>
                    <a:lstStyle/>
                    <a:p>
                      <a:pPr algn="ctr" rtl="0" fontAlgn="ctr"/>
                      <a:r>
                        <a:rPr lang="lv-LV" sz="1000" b="1" i="0" u="none" strike="noStrike" dirty="0" err="1">
                          <a:solidFill>
                            <a:srgbClr val="000000"/>
                          </a:solidFill>
                          <a:effectLst/>
                          <a:latin typeface="Times New Roman" panose="02020603050405020304" pitchFamily="18" charset="0"/>
                        </a:rPr>
                        <a:t>Kometāri</a:t>
                      </a:r>
                      <a:endParaRPr lang="lv-LV" sz="1000" b="1" i="0" u="none" strike="noStrike" dirty="0">
                        <a:solidFill>
                          <a:srgbClr val="000000"/>
                        </a:solidFill>
                        <a:effectLst/>
                        <a:latin typeface="Times New Roman" panose="02020603050405020304" pitchFamily="18" charset="0"/>
                      </a:endParaRPr>
                    </a:p>
                  </a:txBody>
                  <a:tcPr marL="7854" marR="7854" marT="785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628547201"/>
                  </a:ext>
                </a:extLst>
              </a:tr>
              <a:tr h="175078">
                <a:tc gridSpan="2">
                  <a:txBody>
                    <a:bodyPr/>
                    <a:lstStyle/>
                    <a:p>
                      <a:pPr algn="l" rtl="0" fontAlgn="ctr"/>
                      <a:r>
                        <a:rPr lang="lv-LV" sz="1000" b="1" i="0" u="none" strike="noStrike" dirty="0">
                          <a:solidFill>
                            <a:srgbClr val="04046C"/>
                          </a:solidFill>
                          <a:effectLst/>
                          <a:latin typeface="Times New Roman" panose="02020603050405020304" pitchFamily="18" charset="0"/>
                        </a:rPr>
                        <a:t>KOPĀ</a:t>
                      </a:r>
                    </a:p>
                  </a:txBody>
                  <a:tcPr marL="7854" marR="7854" marT="785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DEBF7"/>
                    </a:solidFill>
                  </a:tcPr>
                </a:tc>
                <a:tc hMerge="1">
                  <a:txBody>
                    <a:bodyPr/>
                    <a:lstStyle/>
                    <a:p>
                      <a:pPr algn="r" rtl="0" fontAlgn="ctr"/>
                      <a:endParaRPr lang="lv-LV" sz="800" b="1" i="0" u="none" strike="noStrike">
                        <a:solidFill>
                          <a:srgbClr val="04046C"/>
                        </a:solidFill>
                        <a:effectLst/>
                        <a:latin typeface="Times New Roman" panose="02020603050405020304" pitchFamily="18" charset="0"/>
                      </a:endParaRPr>
                    </a:p>
                  </a:txBody>
                  <a:tcPr marL="7854" marR="7854" marT="785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l" rtl="0" fontAlgn="ctr"/>
                      <a:r>
                        <a:rPr lang="lv-LV" sz="1000" b="1" i="0" u="none" strike="noStrike" dirty="0" err="1">
                          <a:solidFill>
                            <a:srgbClr val="04046C"/>
                          </a:solidFill>
                          <a:effectLst/>
                          <a:latin typeface="Times New Roman" panose="02020603050405020304" pitchFamily="18" charset="0"/>
                        </a:rPr>
                        <a:t>E.Birznieka</a:t>
                      </a:r>
                      <a:r>
                        <a:rPr lang="lv-LV" sz="1000" b="1" i="0" u="none" strike="noStrike" dirty="0">
                          <a:solidFill>
                            <a:srgbClr val="04046C"/>
                          </a:solidFill>
                          <a:effectLst/>
                          <a:latin typeface="Times New Roman" panose="02020603050405020304" pitchFamily="18" charset="0"/>
                        </a:rPr>
                        <a:t>-Upīša iela </a:t>
                      </a:r>
                    </a:p>
                  </a:txBody>
                  <a:tcPr marL="7854" marR="7854" marT="785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DEBF7"/>
                    </a:solidFill>
                  </a:tcPr>
                </a:tc>
                <a:tc>
                  <a:txBody>
                    <a:bodyPr/>
                    <a:lstStyle/>
                    <a:p>
                      <a:pPr algn="r" rtl="0" fontAlgn="b"/>
                      <a:r>
                        <a:rPr lang="lv-LV" sz="1000" b="1" i="0" u="none" strike="noStrike" dirty="0">
                          <a:solidFill>
                            <a:srgbClr val="FF0000"/>
                          </a:solidFill>
                          <a:effectLst/>
                          <a:latin typeface="Times New Roman" panose="02020603050405020304" pitchFamily="18" charset="0"/>
                        </a:rPr>
                        <a:t>621 013</a:t>
                      </a:r>
                    </a:p>
                  </a:txBody>
                  <a:tcPr marL="7854" marR="7854" marT="785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DEBF7"/>
                    </a:solidFill>
                  </a:tcPr>
                </a:tc>
                <a:tc>
                  <a:txBody>
                    <a:bodyPr/>
                    <a:lstStyle/>
                    <a:p>
                      <a:pPr algn="r" rtl="0" fontAlgn="b"/>
                      <a:r>
                        <a:rPr lang="lv-LV" sz="1000" b="1" i="0" u="none" strike="noStrike" dirty="0">
                          <a:solidFill>
                            <a:srgbClr val="FF0000"/>
                          </a:solidFill>
                          <a:effectLst/>
                          <a:latin typeface="Times New Roman" panose="02020603050405020304" pitchFamily="18" charset="0"/>
                        </a:rPr>
                        <a:t>2 042 141</a:t>
                      </a:r>
                    </a:p>
                  </a:txBody>
                  <a:tcPr marL="7854" marR="7854" marT="785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DEBF7"/>
                    </a:solidFill>
                  </a:tcPr>
                </a:tc>
                <a:tc>
                  <a:txBody>
                    <a:bodyPr/>
                    <a:lstStyle/>
                    <a:p>
                      <a:pPr algn="ctr" rtl="0" fontAlgn="b"/>
                      <a:r>
                        <a:rPr lang="lv-LV" sz="1000" b="1" i="0" u="none" strike="noStrike" dirty="0">
                          <a:solidFill>
                            <a:srgbClr val="FF0000"/>
                          </a:solidFill>
                          <a:effectLst/>
                          <a:latin typeface="Times New Roman" panose="02020603050405020304" pitchFamily="18" charset="0"/>
                        </a:rPr>
                        <a:t>692 141</a:t>
                      </a:r>
                    </a:p>
                  </a:txBody>
                  <a:tcPr marL="7854" marR="7854" marT="785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DEBF7"/>
                    </a:solidFill>
                  </a:tcPr>
                </a:tc>
                <a:tc>
                  <a:txBody>
                    <a:bodyPr/>
                    <a:lstStyle/>
                    <a:p>
                      <a:pPr algn="ctr" rtl="0" fontAlgn="ctr"/>
                      <a:r>
                        <a:rPr lang="lv-LV" sz="1000" b="1" i="0" u="none" strike="noStrike" dirty="0">
                          <a:solidFill>
                            <a:srgbClr val="04046C"/>
                          </a:solidFill>
                          <a:effectLst/>
                          <a:latin typeface="Times New Roman" panose="02020603050405020304" pitchFamily="18" charset="0"/>
                        </a:rPr>
                        <a:t> </a:t>
                      </a:r>
                    </a:p>
                  </a:txBody>
                  <a:tcPr marL="7854" marR="7854" marT="785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DEBF7"/>
                    </a:solidFill>
                  </a:tcPr>
                </a:tc>
                <a:extLst>
                  <a:ext uri="{0D108BD9-81ED-4DB2-BD59-A6C34878D82A}">
                    <a16:rowId xmlns:a16="http://schemas.microsoft.com/office/drawing/2014/main" val="4196495319"/>
                  </a:ext>
                </a:extLst>
              </a:tr>
              <a:tr h="504041">
                <a:tc rowSpan="3">
                  <a:txBody>
                    <a:bodyPr/>
                    <a:lstStyle/>
                    <a:p>
                      <a:pPr algn="ctr" rtl="0" fontAlgn="ctr"/>
                      <a:r>
                        <a:rPr lang="lv-LV" sz="1000" b="0" i="0" u="none" strike="noStrike" dirty="0">
                          <a:solidFill>
                            <a:srgbClr val="000000"/>
                          </a:solidFill>
                          <a:effectLst/>
                          <a:latin typeface="Times New Roman" panose="02020603050405020304" pitchFamily="18" charset="0"/>
                        </a:rPr>
                        <a:t>1</a:t>
                      </a:r>
                    </a:p>
                  </a:txBody>
                  <a:tcPr marL="7854" marR="7854" marT="785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rowSpan="3">
                  <a:txBody>
                    <a:bodyPr/>
                    <a:lstStyle/>
                    <a:p>
                      <a:pPr algn="l" rtl="0" fontAlgn="ctr"/>
                      <a:r>
                        <a:rPr lang="lv-LV" sz="1000" b="0" i="0" u="none" strike="noStrike" dirty="0" err="1">
                          <a:solidFill>
                            <a:srgbClr val="000000"/>
                          </a:solidFill>
                          <a:effectLst/>
                          <a:latin typeface="Times New Roman" panose="02020603050405020304" pitchFamily="18" charset="0"/>
                        </a:rPr>
                        <a:t>E.Birznieka</a:t>
                      </a:r>
                      <a:r>
                        <a:rPr lang="lv-LV" sz="1000" b="0" i="0" u="none" strike="noStrike" dirty="0">
                          <a:solidFill>
                            <a:srgbClr val="000000"/>
                          </a:solidFill>
                          <a:effectLst/>
                          <a:latin typeface="Times New Roman" panose="02020603050405020304" pitchFamily="18" charset="0"/>
                        </a:rPr>
                        <a:t>-Upīša iela 21A, 21C, un 21D, Rīgā </a:t>
                      </a:r>
                    </a:p>
                  </a:txBody>
                  <a:tcPr marL="7854" marR="7854" marT="785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rtl="0" fontAlgn="ctr"/>
                      <a:r>
                        <a:rPr lang="lv-LV" sz="1000" b="0" i="0" u="none" strike="noStrike">
                          <a:solidFill>
                            <a:srgbClr val="000000"/>
                          </a:solidFill>
                          <a:effectLst/>
                          <a:latin typeface="Times New Roman" panose="02020603050405020304" pitchFamily="18" charset="0"/>
                        </a:rPr>
                        <a:t>Piešķirtais finansējums fiskāli neitrālam pasākumam</a:t>
                      </a:r>
                    </a:p>
                  </a:txBody>
                  <a:tcPr marL="7854" marR="7854" marT="785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ys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lv-LV" sz="1000" b="0" i="0" u="none" strike="noStrike">
                          <a:solidFill>
                            <a:srgbClr val="000000"/>
                          </a:solidFill>
                          <a:effectLst/>
                          <a:latin typeface="Times New Roman" panose="02020603050405020304" pitchFamily="18" charset="0"/>
                        </a:rPr>
                        <a:t>621 013</a:t>
                      </a:r>
                    </a:p>
                  </a:txBody>
                  <a:tcPr marL="7854" marR="7854" marT="785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ys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lv-LV" sz="1000" b="0" i="0" u="none" strike="noStrike" dirty="0">
                          <a:solidFill>
                            <a:srgbClr val="000000"/>
                          </a:solidFill>
                          <a:effectLst/>
                          <a:latin typeface="Times New Roman" panose="02020603050405020304" pitchFamily="18" charset="0"/>
                        </a:rPr>
                        <a:t>588 103</a:t>
                      </a:r>
                    </a:p>
                  </a:txBody>
                  <a:tcPr marL="7854" marR="7854" marT="785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ys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lv-LV" sz="1000" b="0" i="0" u="none" strike="noStrike" dirty="0">
                          <a:solidFill>
                            <a:srgbClr val="000000"/>
                          </a:solidFill>
                          <a:effectLst/>
                          <a:latin typeface="Times New Roman" panose="02020603050405020304" pitchFamily="18" charset="0"/>
                        </a:rPr>
                        <a:t>588 103</a:t>
                      </a:r>
                    </a:p>
                  </a:txBody>
                  <a:tcPr marL="7854" marR="7854" marT="785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ys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lv-LV" sz="1000" b="0" i="0" u="none" strike="noStrike" dirty="0">
                          <a:solidFill>
                            <a:srgbClr val="000000"/>
                          </a:solidFill>
                          <a:effectLst/>
                          <a:latin typeface="Times New Roman" panose="02020603050405020304" pitchFamily="18" charset="0"/>
                        </a:rPr>
                        <a:t>Plānots finansējums 2023. gadā – 332 065 </a:t>
                      </a:r>
                      <a:r>
                        <a:rPr lang="lv-LV" sz="1000" b="0" i="1" u="none" strike="noStrike" dirty="0" err="1">
                          <a:solidFill>
                            <a:srgbClr val="000000"/>
                          </a:solidFill>
                          <a:effectLst/>
                          <a:latin typeface="Times New Roman" panose="02020603050405020304" pitchFamily="18" charset="0"/>
                        </a:rPr>
                        <a:t>euro</a:t>
                      </a:r>
                      <a:r>
                        <a:rPr lang="lv-LV" sz="1000" b="0" i="1" u="none" strike="noStrike" dirty="0">
                          <a:solidFill>
                            <a:srgbClr val="000000"/>
                          </a:solidFill>
                          <a:effectLst/>
                          <a:latin typeface="Times New Roman" panose="02020603050405020304" pitchFamily="18" charset="0"/>
                        </a:rPr>
                        <a:t>, </a:t>
                      </a:r>
                      <a:r>
                        <a:rPr lang="lv-LV" sz="1000" b="0" i="0" u="none" strike="noStrike" dirty="0">
                          <a:solidFill>
                            <a:srgbClr val="000000"/>
                          </a:solidFill>
                          <a:effectLst/>
                          <a:latin typeface="Times New Roman" panose="02020603050405020304" pitchFamily="18" charset="0"/>
                        </a:rPr>
                        <a:t>2024. gadā  un turpmāk ik gadu 299 155 </a:t>
                      </a:r>
                      <a:r>
                        <a:rPr lang="lv-LV" sz="1000" b="0" i="1" u="none" strike="noStrike" dirty="0" err="1">
                          <a:solidFill>
                            <a:srgbClr val="000000"/>
                          </a:solidFill>
                          <a:effectLst/>
                          <a:latin typeface="Times New Roman" panose="02020603050405020304" pitchFamily="18" charset="0"/>
                        </a:rPr>
                        <a:t>euro</a:t>
                      </a:r>
                      <a:br>
                        <a:rPr lang="lv-LV" sz="1000" b="0" i="0" u="none" strike="noStrike" dirty="0">
                          <a:solidFill>
                            <a:srgbClr val="000000"/>
                          </a:solidFill>
                          <a:effectLst/>
                          <a:latin typeface="Times New Roman" panose="02020603050405020304" pitchFamily="18" charset="0"/>
                        </a:rPr>
                      </a:br>
                      <a:r>
                        <a:rPr lang="lv-LV" sz="1000" b="0" i="0" u="none" strike="noStrike" dirty="0">
                          <a:solidFill>
                            <a:srgbClr val="000000"/>
                          </a:solidFill>
                          <a:effectLst/>
                          <a:latin typeface="Times New Roman" panose="02020603050405020304" pitchFamily="18" charset="0"/>
                        </a:rPr>
                        <a:t>Finansējuma pārdale 2023. gadā un turpmāk ik gadu 288 948 </a:t>
                      </a:r>
                      <a:r>
                        <a:rPr lang="lv-LV" sz="1000" b="0" i="1" u="none" strike="noStrike" dirty="0" err="1">
                          <a:solidFill>
                            <a:srgbClr val="000000"/>
                          </a:solidFill>
                          <a:effectLst/>
                          <a:latin typeface="Times New Roman" panose="02020603050405020304" pitchFamily="18" charset="0"/>
                        </a:rPr>
                        <a:t>euro</a:t>
                      </a:r>
                      <a:r>
                        <a:rPr lang="lv-LV" sz="1000" b="0" i="1" u="none" strike="noStrike" dirty="0">
                          <a:solidFill>
                            <a:srgbClr val="000000"/>
                          </a:solidFill>
                          <a:effectLst/>
                          <a:latin typeface="Times New Roman" panose="02020603050405020304" pitchFamily="18" charset="0"/>
                        </a:rPr>
                        <a:t>,</a:t>
                      </a:r>
                      <a:r>
                        <a:rPr lang="lv-LV" sz="1000" b="0" i="0" u="none" strike="noStrike" dirty="0">
                          <a:solidFill>
                            <a:srgbClr val="000000"/>
                          </a:solidFill>
                          <a:effectLst/>
                          <a:latin typeface="Times New Roman" panose="02020603050405020304" pitchFamily="18" charset="0"/>
                        </a:rPr>
                        <a:t> atbrīvojot telpas Gogoļa ielā 7 un Matīsa ielā 9, Rīgā</a:t>
                      </a:r>
                    </a:p>
                  </a:txBody>
                  <a:tcPr marL="7854" marR="7854" marT="785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ys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721165881"/>
                  </a:ext>
                </a:extLst>
              </a:tr>
              <a:tr h="517589">
                <a:tc vMerge="1">
                  <a:txBody>
                    <a:bodyPr/>
                    <a:lstStyle/>
                    <a:p>
                      <a:endParaRPr lang="lv-LV"/>
                    </a:p>
                  </a:txBody>
                  <a:tcPr/>
                </a:tc>
                <a:tc vMerge="1">
                  <a:txBody>
                    <a:bodyPr/>
                    <a:lstStyle/>
                    <a:p>
                      <a:endParaRPr lang="lv-LV"/>
                    </a:p>
                  </a:txBody>
                  <a:tcPr/>
                </a:tc>
                <a:tc>
                  <a:txBody>
                    <a:bodyPr/>
                    <a:lstStyle/>
                    <a:p>
                      <a:pPr algn="l" rtl="0" fontAlgn="ctr"/>
                      <a:r>
                        <a:rPr lang="lv-LV" sz="1000" b="0" i="0" u="none" strike="noStrike" dirty="0">
                          <a:solidFill>
                            <a:srgbClr val="000000"/>
                          </a:solidFill>
                          <a:effectLst/>
                          <a:latin typeface="Times New Roman" panose="02020603050405020304" pitchFamily="18" charset="0"/>
                        </a:rPr>
                        <a:t>Nomas un uzturēšanas izdevumi</a:t>
                      </a:r>
                    </a:p>
                  </a:txBody>
                  <a:tcPr marL="7854" marR="7854" marT="785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lv-LV" sz="1000" b="0" i="0" u="none" strike="noStrike">
                          <a:solidFill>
                            <a:srgbClr val="000000"/>
                          </a:solidFill>
                          <a:effectLst/>
                          <a:latin typeface="Times New Roman" panose="02020603050405020304" pitchFamily="18" charset="0"/>
                        </a:rPr>
                        <a:t> </a:t>
                      </a:r>
                    </a:p>
                  </a:txBody>
                  <a:tcPr marL="7854" marR="7854" marT="785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lv-LV" sz="1000" b="0" i="0" u="none" strike="noStrike">
                          <a:solidFill>
                            <a:srgbClr val="000000"/>
                          </a:solidFill>
                          <a:effectLst/>
                          <a:latin typeface="Times New Roman" panose="02020603050405020304" pitchFamily="18" charset="0"/>
                        </a:rPr>
                        <a:t>104 038</a:t>
                      </a:r>
                    </a:p>
                  </a:txBody>
                  <a:tcPr marL="7854" marR="7854" marT="785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lv-LV" sz="1000" b="0" i="0" u="none" strike="noStrike">
                          <a:solidFill>
                            <a:srgbClr val="000000"/>
                          </a:solidFill>
                          <a:effectLst/>
                          <a:latin typeface="Times New Roman" panose="02020603050405020304" pitchFamily="18" charset="0"/>
                        </a:rPr>
                        <a:t>104 038</a:t>
                      </a:r>
                    </a:p>
                  </a:txBody>
                  <a:tcPr marL="7854" marR="7854" marT="785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lv-LV" sz="1000" b="0" i="0" u="none" strike="noStrike" dirty="0">
                          <a:solidFill>
                            <a:srgbClr val="000000"/>
                          </a:solidFill>
                          <a:effectLst/>
                          <a:latin typeface="Times New Roman" panose="02020603050405020304" pitchFamily="18" charset="0"/>
                        </a:rPr>
                        <a:t>2024. gadā un turpmāk ik gadu palielināts finansējums 104 038</a:t>
                      </a:r>
                      <a:r>
                        <a:rPr lang="lv-LV" sz="1000" b="0" i="1" u="none" strike="noStrike" dirty="0">
                          <a:solidFill>
                            <a:srgbClr val="000000"/>
                          </a:solidFill>
                          <a:effectLst/>
                          <a:latin typeface="Times New Roman" panose="02020603050405020304" pitchFamily="18" charset="0"/>
                        </a:rPr>
                        <a:t> </a:t>
                      </a:r>
                      <a:r>
                        <a:rPr lang="lv-LV" sz="1000" b="0" i="1" u="none" strike="noStrike" dirty="0" err="1">
                          <a:solidFill>
                            <a:srgbClr val="000000"/>
                          </a:solidFill>
                          <a:effectLst/>
                          <a:latin typeface="Times New Roman" panose="02020603050405020304" pitchFamily="18" charset="0"/>
                        </a:rPr>
                        <a:t>euro</a:t>
                      </a:r>
                      <a:r>
                        <a:rPr lang="lv-LV" sz="1000" b="0" i="1" u="none" strike="noStrike" dirty="0">
                          <a:solidFill>
                            <a:srgbClr val="000000"/>
                          </a:solidFill>
                          <a:effectLst/>
                          <a:latin typeface="Times New Roman" panose="02020603050405020304" pitchFamily="18" charset="0"/>
                        </a:rPr>
                        <a:t>.</a:t>
                      </a:r>
                      <a:br>
                        <a:rPr lang="lv-LV" sz="1000" b="0" i="0" u="none" strike="noStrike" dirty="0">
                          <a:solidFill>
                            <a:srgbClr val="000000"/>
                          </a:solidFill>
                          <a:effectLst/>
                          <a:latin typeface="Times New Roman" panose="02020603050405020304" pitchFamily="18" charset="0"/>
                        </a:rPr>
                      </a:br>
                      <a:r>
                        <a:rPr lang="lv-LV" sz="1000" b="0" i="0" u="none" strike="noStrike" dirty="0">
                          <a:solidFill>
                            <a:srgbClr val="000000"/>
                          </a:solidFill>
                          <a:effectLst/>
                          <a:latin typeface="Times New Roman" panose="02020603050405020304" pitchFamily="18" charset="0"/>
                        </a:rPr>
                        <a:t>Finansējuma avots - ieņēmumu no naudas sodiem, ko uzliek Valsts policija par pārkāpumiem ceļu satiksmē, kas fiksēti ar komersanta tehniskajiem līdzekļiem palielinājums </a:t>
                      </a:r>
                    </a:p>
                    <a:p>
                      <a:pPr algn="l" rtl="0" fontAlgn="ctr"/>
                      <a:r>
                        <a:rPr lang="lv-LV" sz="1000" dirty="0"/>
                        <a:t>(MK 24.10.2023.sēdes </a:t>
                      </a:r>
                      <a:r>
                        <a:rPr lang="lv-LV" sz="1000" dirty="0" err="1"/>
                        <a:t>protokollēmuma</a:t>
                      </a:r>
                      <a:r>
                        <a:rPr lang="lv-LV" sz="1000" dirty="0"/>
                        <a:t> (prot.Nr.53, 60.§) 5.punkts) </a:t>
                      </a:r>
                      <a:endParaRPr lang="lv-LV" sz="1000" b="0" i="0" u="none" strike="noStrike" dirty="0">
                        <a:solidFill>
                          <a:srgbClr val="000000"/>
                        </a:solidFill>
                        <a:effectLst/>
                        <a:latin typeface="Times New Roman" panose="02020603050405020304" pitchFamily="18" charset="0"/>
                      </a:endParaRPr>
                    </a:p>
                  </a:txBody>
                  <a:tcPr marL="7854" marR="7854" marT="785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880532402"/>
                  </a:ext>
                </a:extLst>
              </a:tr>
              <a:tr h="339560">
                <a:tc vMerge="1">
                  <a:txBody>
                    <a:bodyPr/>
                    <a:lstStyle/>
                    <a:p>
                      <a:endParaRPr lang="lv-LV"/>
                    </a:p>
                  </a:txBody>
                  <a:tcPr/>
                </a:tc>
                <a:tc vMerge="1">
                  <a:txBody>
                    <a:bodyPr/>
                    <a:lstStyle/>
                    <a:p>
                      <a:endParaRPr lang="lv-LV"/>
                    </a:p>
                  </a:txBody>
                  <a:tcPr/>
                </a:tc>
                <a:tc>
                  <a:txBody>
                    <a:bodyPr/>
                    <a:lstStyle/>
                    <a:p>
                      <a:pPr algn="l" rtl="0" fontAlgn="ctr"/>
                      <a:r>
                        <a:rPr lang="lv-LV" sz="1000" b="0" i="0" u="none" strike="noStrike" dirty="0">
                          <a:solidFill>
                            <a:srgbClr val="000000"/>
                          </a:solidFill>
                          <a:effectLst/>
                          <a:latin typeface="Times New Roman" panose="02020603050405020304" pitchFamily="18" charset="0"/>
                        </a:rPr>
                        <a:t>Vienreizējās investīcijas</a:t>
                      </a:r>
                    </a:p>
                  </a:txBody>
                  <a:tcPr marL="7854" marR="7854" marT="785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rtl="0" fontAlgn="ctr"/>
                      <a:r>
                        <a:rPr lang="lv-LV" sz="1000" b="0" i="0" u="none" strike="noStrike" dirty="0">
                          <a:solidFill>
                            <a:srgbClr val="000000"/>
                          </a:solidFill>
                          <a:effectLst/>
                          <a:latin typeface="Times New Roman" panose="02020603050405020304" pitchFamily="18" charset="0"/>
                        </a:rPr>
                        <a:t> </a:t>
                      </a:r>
                    </a:p>
                  </a:txBody>
                  <a:tcPr marL="7854" marR="7854" marT="785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rtl="0" fontAlgn="ctr"/>
                      <a:r>
                        <a:rPr lang="lv-LV" sz="1000" b="0" i="0" u="none" strike="noStrike" dirty="0">
                          <a:solidFill>
                            <a:srgbClr val="000000"/>
                          </a:solidFill>
                          <a:effectLst/>
                          <a:latin typeface="Times New Roman" panose="02020603050405020304" pitchFamily="18" charset="0"/>
                        </a:rPr>
                        <a:t>1 350 000</a:t>
                      </a:r>
                    </a:p>
                  </a:txBody>
                  <a:tcPr marL="7854" marR="7854" marT="785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rtl="0" fontAlgn="ctr"/>
                      <a:r>
                        <a:rPr lang="lv-LV" sz="1000" b="0" i="0" u="none" strike="noStrike" dirty="0">
                          <a:solidFill>
                            <a:srgbClr val="000000"/>
                          </a:solidFill>
                          <a:effectLst/>
                          <a:latin typeface="Times New Roman" panose="02020603050405020304" pitchFamily="18" charset="0"/>
                        </a:rPr>
                        <a:t> </a:t>
                      </a:r>
                    </a:p>
                  </a:txBody>
                  <a:tcPr marL="7854" marR="7854" marT="785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rtl="0" fontAlgn="ctr"/>
                      <a:r>
                        <a:rPr lang="lv-LV" sz="1000" b="0" i="0" u="none" strike="noStrike" dirty="0">
                          <a:solidFill>
                            <a:srgbClr val="000000"/>
                          </a:solidFill>
                          <a:effectLst/>
                          <a:latin typeface="Times New Roman" panose="02020603050405020304" pitchFamily="18" charset="0"/>
                        </a:rPr>
                        <a:t>2024.gadā pārdale no 74.resora  programmas 02.00.00 “Līdzekļi neparedzētiem gadījumiem”</a:t>
                      </a:r>
                      <a:r>
                        <a:rPr lang="lv-LV" sz="1000" dirty="0"/>
                        <a:t> uz IeM budžeta apakšprogrammu 40.02.00</a:t>
                      </a:r>
                    </a:p>
                    <a:p>
                      <a:pPr algn="l" rtl="0" fontAlgn="ctr"/>
                      <a:r>
                        <a:rPr lang="lv-LV" sz="1000" dirty="0"/>
                        <a:t>(MK 24.10.2023.sēdes </a:t>
                      </a:r>
                      <a:r>
                        <a:rPr lang="lv-LV" sz="1000" dirty="0" err="1"/>
                        <a:t>protokollēmuma</a:t>
                      </a:r>
                      <a:r>
                        <a:rPr lang="lv-LV" sz="1000" dirty="0"/>
                        <a:t> (prot.Nr.53, 60.§) 4.punkts) </a:t>
                      </a:r>
                      <a:endParaRPr lang="lv-LV" sz="1000" b="0" i="0" u="none" strike="noStrike" dirty="0">
                        <a:solidFill>
                          <a:srgbClr val="000000"/>
                        </a:solidFill>
                        <a:effectLst/>
                        <a:latin typeface="Times New Roman" panose="02020603050405020304" pitchFamily="18" charset="0"/>
                      </a:endParaRPr>
                    </a:p>
                  </a:txBody>
                  <a:tcPr marL="7854" marR="7854" marT="785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578091978"/>
                  </a:ext>
                </a:extLst>
              </a:tr>
              <a:tr h="175078">
                <a:tc gridSpan="2">
                  <a:txBody>
                    <a:bodyPr/>
                    <a:lstStyle/>
                    <a:p>
                      <a:pPr algn="l" rtl="0" fontAlgn="ctr"/>
                      <a:r>
                        <a:rPr lang="lv-LV" sz="1000" b="1" i="0" u="none" strike="noStrike" dirty="0">
                          <a:solidFill>
                            <a:srgbClr val="04046C"/>
                          </a:solidFill>
                          <a:effectLst/>
                          <a:latin typeface="Times New Roman" panose="02020603050405020304" pitchFamily="18" charset="0"/>
                        </a:rPr>
                        <a:t>KOPĀ</a:t>
                      </a:r>
                    </a:p>
                  </a:txBody>
                  <a:tcPr marL="7854" marR="7854" marT="785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DEBF7"/>
                    </a:solidFill>
                  </a:tcPr>
                </a:tc>
                <a:tc hMerge="1">
                  <a:txBody>
                    <a:bodyPr/>
                    <a:lstStyle/>
                    <a:p>
                      <a:pPr algn="r" rtl="0" fontAlgn="ctr"/>
                      <a:endParaRPr lang="lv-LV" sz="800" b="1" i="0" u="none" strike="noStrike">
                        <a:solidFill>
                          <a:srgbClr val="04046C"/>
                        </a:solidFill>
                        <a:effectLst/>
                        <a:latin typeface="Times New Roman" panose="02020603050405020304" pitchFamily="18" charset="0"/>
                      </a:endParaRPr>
                    </a:p>
                  </a:txBody>
                  <a:tcPr marL="7854" marR="7854" marT="785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solidFill>
                      <a:srgbClr val="DDEBF7"/>
                    </a:solidFill>
                  </a:tcPr>
                </a:tc>
                <a:tc>
                  <a:txBody>
                    <a:bodyPr/>
                    <a:lstStyle/>
                    <a:p>
                      <a:pPr algn="l" rtl="0" fontAlgn="ctr"/>
                      <a:r>
                        <a:rPr lang="lv-LV" sz="1000" b="1" i="0" u="none" strike="noStrike" dirty="0">
                          <a:solidFill>
                            <a:srgbClr val="04046C"/>
                          </a:solidFill>
                          <a:effectLst/>
                          <a:latin typeface="Times New Roman" panose="02020603050405020304" pitchFamily="18" charset="0"/>
                        </a:rPr>
                        <a:t>Mūkusalas iela 101 iela </a:t>
                      </a:r>
                    </a:p>
                  </a:txBody>
                  <a:tcPr marL="7854" marR="7854" marT="785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DEBF7"/>
                    </a:solidFill>
                  </a:tcPr>
                </a:tc>
                <a:tc>
                  <a:txBody>
                    <a:bodyPr/>
                    <a:lstStyle/>
                    <a:p>
                      <a:pPr algn="r" rtl="0" fontAlgn="b"/>
                      <a:r>
                        <a:rPr lang="lv-LV" sz="1000" b="1" i="0" u="none" strike="noStrike" dirty="0">
                          <a:solidFill>
                            <a:srgbClr val="FF0000"/>
                          </a:solidFill>
                          <a:effectLst/>
                          <a:latin typeface="Times New Roman" panose="02020603050405020304" pitchFamily="18" charset="0"/>
                        </a:rPr>
                        <a:t>1 028 896</a:t>
                      </a:r>
                    </a:p>
                  </a:txBody>
                  <a:tcPr marL="7854" marR="7854" marT="785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DEBF7"/>
                    </a:solidFill>
                  </a:tcPr>
                </a:tc>
                <a:tc>
                  <a:txBody>
                    <a:bodyPr/>
                    <a:lstStyle/>
                    <a:p>
                      <a:pPr algn="r" rtl="0" fontAlgn="b"/>
                      <a:r>
                        <a:rPr lang="lv-LV" sz="1000" b="1" i="0" u="none" strike="noStrike" dirty="0">
                          <a:solidFill>
                            <a:srgbClr val="FF0000"/>
                          </a:solidFill>
                          <a:effectLst/>
                          <a:latin typeface="Times New Roman" panose="02020603050405020304" pitchFamily="18" charset="0"/>
                        </a:rPr>
                        <a:t>2 672 324</a:t>
                      </a:r>
                    </a:p>
                  </a:txBody>
                  <a:tcPr marL="7854" marR="7854" marT="785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DEBF7"/>
                    </a:solidFill>
                  </a:tcPr>
                </a:tc>
                <a:tc>
                  <a:txBody>
                    <a:bodyPr/>
                    <a:lstStyle/>
                    <a:p>
                      <a:pPr algn="ctr" rtl="0" fontAlgn="b"/>
                      <a:r>
                        <a:rPr lang="lv-LV" sz="1000" b="1" i="0" u="none" strike="noStrike" dirty="0">
                          <a:solidFill>
                            <a:srgbClr val="FF0000"/>
                          </a:solidFill>
                          <a:effectLst/>
                          <a:latin typeface="Times New Roman" panose="02020603050405020304" pitchFamily="18" charset="0"/>
                        </a:rPr>
                        <a:t>1 672 324</a:t>
                      </a:r>
                    </a:p>
                  </a:txBody>
                  <a:tcPr marL="7854" marR="7854" marT="785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DEBF7"/>
                    </a:solidFill>
                  </a:tcPr>
                </a:tc>
                <a:tc>
                  <a:txBody>
                    <a:bodyPr/>
                    <a:lstStyle/>
                    <a:p>
                      <a:pPr algn="ctr" rtl="0" fontAlgn="ctr"/>
                      <a:r>
                        <a:rPr lang="lv-LV" sz="1000" b="1" i="0" u="none" strike="noStrike" dirty="0">
                          <a:solidFill>
                            <a:srgbClr val="04046C"/>
                          </a:solidFill>
                          <a:effectLst/>
                          <a:latin typeface="Times New Roman" panose="02020603050405020304" pitchFamily="18" charset="0"/>
                        </a:rPr>
                        <a:t> </a:t>
                      </a:r>
                    </a:p>
                  </a:txBody>
                  <a:tcPr marL="7854" marR="7854" marT="785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DDEBF7"/>
                    </a:solidFill>
                  </a:tcPr>
                </a:tc>
                <a:extLst>
                  <a:ext uri="{0D108BD9-81ED-4DB2-BD59-A6C34878D82A}">
                    <a16:rowId xmlns:a16="http://schemas.microsoft.com/office/drawing/2014/main" val="3566458840"/>
                  </a:ext>
                </a:extLst>
              </a:tr>
              <a:tr h="175078">
                <a:tc rowSpan="3">
                  <a:txBody>
                    <a:bodyPr/>
                    <a:lstStyle/>
                    <a:p>
                      <a:pPr algn="ctr" rtl="0" fontAlgn="ctr"/>
                      <a:r>
                        <a:rPr lang="lv-LV" sz="1000" b="0" i="0" u="none" strike="noStrike" dirty="0">
                          <a:solidFill>
                            <a:srgbClr val="000000"/>
                          </a:solidFill>
                          <a:effectLst/>
                          <a:latin typeface="Times New Roman" panose="02020603050405020304" pitchFamily="18" charset="0"/>
                        </a:rPr>
                        <a:t>2</a:t>
                      </a:r>
                    </a:p>
                  </a:txBody>
                  <a:tcPr marL="7854" marR="7854" marT="785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ysDot"/>
                      <a:round/>
                      <a:headEnd type="none" w="med" len="med"/>
                      <a:tailEnd type="none" w="med" len="med"/>
                    </a:lnT>
                    <a:lnB w="6350" cap="flat" cmpd="sng" algn="ctr">
                      <a:solidFill>
                        <a:srgbClr val="000000"/>
                      </a:solidFill>
                      <a:prstDash val="dot"/>
                      <a:round/>
                      <a:headEnd type="none" w="med" len="med"/>
                      <a:tailEnd type="none" w="med" len="med"/>
                    </a:lnB>
                  </a:tcPr>
                </a:tc>
                <a:tc rowSpan="3">
                  <a:txBody>
                    <a:bodyPr/>
                    <a:lstStyle/>
                    <a:p>
                      <a:r>
                        <a:rPr lang="lv-LV" sz="1000" b="0" i="0" u="none" strike="noStrike" dirty="0">
                          <a:solidFill>
                            <a:srgbClr val="000000"/>
                          </a:solidFill>
                          <a:effectLst/>
                          <a:latin typeface="Times New Roman" panose="02020603050405020304" pitchFamily="18" charset="0"/>
                        </a:rPr>
                        <a:t>Mūkusalas iela 101, Rīgā</a:t>
                      </a:r>
                      <a:endParaRPr lang="lv-LV" sz="1000" dirty="0"/>
                    </a:p>
                  </a:txBody>
                  <a:tcPr marL="7854" marR="7854" marT="785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ys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lv-LV" sz="1000" b="0" i="0" u="none" strike="noStrike">
                          <a:solidFill>
                            <a:srgbClr val="000000"/>
                          </a:solidFill>
                          <a:effectLst/>
                          <a:latin typeface="Times New Roman" panose="02020603050405020304" pitchFamily="18" charset="0"/>
                        </a:rPr>
                        <a:t>Rezervēts finansējums</a:t>
                      </a:r>
                    </a:p>
                  </a:txBody>
                  <a:tcPr marL="7854" marR="7854" marT="785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ys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lv-LV" sz="1000" b="0" i="0" u="none" strike="noStrike">
                          <a:solidFill>
                            <a:srgbClr val="000000"/>
                          </a:solidFill>
                          <a:effectLst/>
                          <a:latin typeface="Times New Roman" panose="02020603050405020304" pitchFamily="18" charset="0"/>
                        </a:rPr>
                        <a:t>1 028 896</a:t>
                      </a:r>
                    </a:p>
                  </a:txBody>
                  <a:tcPr marL="7854" marR="7854" marT="785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ys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lv-LV" sz="1000" b="0" i="0" u="none" strike="noStrike">
                          <a:solidFill>
                            <a:srgbClr val="000000"/>
                          </a:solidFill>
                          <a:effectLst/>
                          <a:latin typeface="Times New Roman" panose="02020603050405020304" pitchFamily="18" charset="0"/>
                        </a:rPr>
                        <a:t>632 616</a:t>
                      </a:r>
                    </a:p>
                  </a:txBody>
                  <a:tcPr marL="7854" marR="7854" marT="785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ys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lv-LV" sz="1000" b="0" i="0" u="none" strike="noStrike">
                          <a:solidFill>
                            <a:srgbClr val="000000"/>
                          </a:solidFill>
                          <a:effectLst/>
                          <a:latin typeface="Times New Roman" panose="02020603050405020304" pitchFamily="18" charset="0"/>
                        </a:rPr>
                        <a:t>632 616</a:t>
                      </a:r>
                    </a:p>
                  </a:txBody>
                  <a:tcPr marL="7854" marR="7854" marT="785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ys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lv-LV" sz="1000" b="0" i="0" u="none" strike="noStrike" dirty="0">
                          <a:solidFill>
                            <a:srgbClr val="000000"/>
                          </a:solidFill>
                          <a:effectLst/>
                          <a:latin typeface="Times New Roman" panose="02020603050405020304" pitchFamily="18" charset="0"/>
                        </a:rPr>
                        <a:t>Rezervēts finansējums 74.resora 18.00.00 programmas ietvaros</a:t>
                      </a:r>
                    </a:p>
                  </a:txBody>
                  <a:tcPr marL="7854" marR="7854" marT="785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ys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484164643"/>
                  </a:ext>
                </a:extLst>
              </a:tr>
              <a:tr h="504041">
                <a:tc vMerge="1">
                  <a:txBody>
                    <a:bodyPr/>
                    <a:lstStyle/>
                    <a:p>
                      <a:endParaRPr lang="lv-LV"/>
                    </a:p>
                  </a:txBody>
                  <a:tcPr/>
                </a:tc>
                <a:tc vMerge="1">
                  <a:txBody>
                    <a:bodyPr/>
                    <a:lstStyle/>
                    <a:p>
                      <a:endParaRPr lang="lv-LV"/>
                    </a:p>
                  </a:txBody>
                  <a:tcPr/>
                </a:tc>
                <a:tc>
                  <a:txBody>
                    <a:bodyPr/>
                    <a:lstStyle/>
                    <a:p>
                      <a:pPr algn="l" rtl="0" fontAlgn="ctr"/>
                      <a:r>
                        <a:rPr lang="lv-LV" sz="1000" b="0" i="0" u="none" strike="noStrike">
                          <a:solidFill>
                            <a:srgbClr val="000000"/>
                          </a:solidFill>
                          <a:effectLst/>
                          <a:latin typeface="Times New Roman" panose="02020603050405020304" pitchFamily="18" charset="0"/>
                        </a:rPr>
                        <a:t>Nomas un uzturēšanas izdevumi</a:t>
                      </a:r>
                    </a:p>
                  </a:txBody>
                  <a:tcPr marL="7854" marR="7854" marT="785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lv-LV" sz="1000" b="1" i="0" u="none" strike="noStrike" dirty="0">
                          <a:solidFill>
                            <a:srgbClr val="000000"/>
                          </a:solidFill>
                          <a:effectLst/>
                          <a:latin typeface="Times New Roman" panose="02020603050405020304" pitchFamily="18" charset="0"/>
                        </a:rPr>
                        <a:t> </a:t>
                      </a:r>
                    </a:p>
                  </a:txBody>
                  <a:tcPr marL="7854" marR="7854" marT="785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lv-LV" sz="1000" b="0" i="0" u="none" strike="noStrike">
                          <a:solidFill>
                            <a:srgbClr val="000000"/>
                          </a:solidFill>
                          <a:effectLst/>
                          <a:latin typeface="Times New Roman" panose="02020603050405020304" pitchFamily="18" charset="0"/>
                        </a:rPr>
                        <a:t>1 039 708</a:t>
                      </a:r>
                    </a:p>
                  </a:txBody>
                  <a:tcPr marL="7854" marR="7854" marT="785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lv-LV" sz="1000" b="0" i="0" u="none" strike="noStrike">
                          <a:solidFill>
                            <a:srgbClr val="000000"/>
                          </a:solidFill>
                          <a:effectLst/>
                          <a:latin typeface="Times New Roman" panose="02020603050405020304" pitchFamily="18" charset="0"/>
                        </a:rPr>
                        <a:t>1 039 708</a:t>
                      </a:r>
                    </a:p>
                  </a:txBody>
                  <a:tcPr marL="7854" marR="7854" marT="785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lv-LV" sz="1000" b="0" i="0" u="none" strike="noStrike" dirty="0">
                          <a:solidFill>
                            <a:srgbClr val="000000"/>
                          </a:solidFill>
                          <a:effectLst/>
                          <a:latin typeface="Times New Roman" panose="02020603050405020304" pitchFamily="18" charset="0"/>
                        </a:rPr>
                        <a:t>2024. gadā un turpmāk ik gadu palielināts finansējums 1 039 708 </a:t>
                      </a:r>
                      <a:r>
                        <a:rPr lang="lv-LV" sz="1000" b="0" i="1" u="none" strike="noStrike" dirty="0" err="1">
                          <a:solidFill>
                            <a:srgbClr val="000000"/>
                          </a:solidFill>
                          <a:effectLst/>
                          <a:latin typeface="Times New Roman" panose="02020603050405020304" pitchFamily="18" charset="0"/>
                        </a:rPr>
                        <a:t>euro</a:t>
                      </a:r>
                      <a:r>
                        <a:rPr lang="lv-LV" sz="1000" b="0" i="1" u="none" strike="noStrike" dirty="0">
                          <a:solidFill>
                            <a:srgbClr val="000000"/>
                          </a:solidFill>
                          <a:effectLst/>
                          <a:latin typeface="Times New Roman" panose="02020603050405020304" pitchFamily="18" charset="0"/>
                        </a:rPr>
                        <a:t>.</a:t>
                      </a:r>
                      <a:br>
                        <a:rPr lang="lv-LV" sz="1000" b="0" i="0" u="none" strike="noStrike" dirty="0">
                          <a:solidFill>
                            <a:srgbClr val="000000"/>
                          </a:solidFill>
                          <a:effectLst/>
                          <a:latin typeface="Times New Roman" panose="02020603050405020304" pitchFamily="18" charset="0"/>
                        </a:rPr>
                      </a:br>
                      <a:r>
                        <a:rPr lang="lv-LV" sz="1000" b="0" i="0" u="none" strike="noStrike" dirty="0">
                          <a:solidFill>
                            <a:srgbClr val="000000"/>
                          </a:solidFill>
                          <a:effectLst/>
                          <a:latin typeface="Times New Roman" panose="02020603050405020304" pitchFamily="18" charset="0"/>
                        </a:rPr>
                        <a:t>Finansējuma avots - ieņēmumu no naudas sodiem, ko uzliek Valsts policija par pārkāpumiem ceļu satiksmē, kas fiksēti ar komersanta tehniskajiem līdzekļiem palielinājums </a:t>
                      </a:r>
                    </a:p>
                    <a:p>
                      <a:pPr algn="l" rtl="0" fontAlgn="ctr"/>
                      <a:r>
                        <a:rPr lang="lv-LV" sz="1000" dirty="0"/>
                        <a:t>(MK 24.10.2023.sēdes </a:t>
                      </a:r>
                      <a:r>
                        <a:rPr lang="lv-LV" sz="1000" dirty="0" err="1"/>
                        <a:t>protokollēmuma</a:t>
                      </a:r>
                      <a:r>
                        <a:rPr lang="lv-LV" sz="1000" dirty="0"/>
                        <a:t> (prot.Nr.53, 60.§) 5.punkts) </a:t>
                      </a:r>
                      <a:endParaRPr lang="lv-LV" sz="1000" b="0" i="0" u="none" strike="noStrike" dirty="0">
                        <a:solidFill>
                          <a:srgbClr val="000000"/>
                        </a:solidFill>
                        <a:effectLst/>
                        <a:latin typeface="Times New Roman" panose="02020603050405020304" pitchFamily="18" charset="0"/>
                      </a:endParaRPr>
                    </a:p>
                  </a:txBody>
                  <a:tcPr marL="7854" marR="7854" marT="785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704080723"/>
                  </a:ext>
                </a:extLst>
              </a:tr>
              <a:tr h="443245">
                <a:tc vMerge="1">
                  <a:txBody>
                    <a:bodyPr/>
                    <a:lstStyle/>
                    <a:p>
                      <a:endParaRPr lang="lv-LV"/>
                    </a:p>
                  </a:txBody>
                  <a:tcPr/>
                </a:tc>
                <a:tc vMerge="1">
                  <a:txBody>
                    <a:bodyPr/>
                    <a:lstStyle/>
                    <a:p>
                      <a:endParaRPr lang="lv-LV"/>
                    </a:p>
                  </a:txBody>
                  <a:tcPr/>
                </a:tc>
                <a:tc>
                  <a:txBody>
                    <a:bodyPr/>
                    <a:lstStyle/>
                    <a:p>
                      <a:pPr algn="l" rtl="0" fontAlgn="ctr"/>
                      <a:r>
                        <a:rPr lang="lv-LV" sz="1000" b="0" i="0" u="none" strike="noStrike" dirty="0">
                          <a:solidFill>
                            <a:srgbClr val="000000"/>
                          </a:solidFill>
                          <a:effectLst/>
                          <a:latin typeface="Times New Roman" panose="02020603050405020304" pitchFamily="18" charset="0"/>
                        </a:rPr>
                        <a:t>Vienreizējās investīcijas</a:t>
                      </a:r>
                    </a:p>
                  </a:txBody>
                  <a:tcPr marL="7854" marR="7854" marT="785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lv-LV" sz="1000" b="0" i="0" u="none" strike="noStrike">
                          <a:solidFill>
                            <a:srgbClr val="000000"/>
                          </a:solidFill>
                          <a:effectLst/>
                          <a:latin typeface="Times New Roman" panose="02020603050405020304" pitchFamily="18" charset="0"/>
                        </a:rPr>
                        <a:t> </a:t>
                      </a:r>
                    </a:p>
                  </a:txBody>
                  <a:tcPr marL="7854" marR="7854" marT="785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lv-LV" sz="1000" b="0" i="0" u="none" strike="noStrike">
                          <a:solidFill>
                            <a:srgbClr val="000000"/>
                          </a:solidFill>
                          <a:effectLst/>
                          <a:latin typeface="Times New Roman" panose="02020603050405020304" pitchFamily="18" charset="0"/>
                        </a:rPr>
                        <a:t>1 000 000</a:t>
                      </a:r>
                    </a:p>
                  </a:txBody>
                  <a:tcPr marL="7854" marR="7854" marT="785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lv-LV" sz="1000" b="0" i="0" u="none" strike="noStrike" dirty="0">
                          <a:solidFill>
                            <a:srgbClr val="000000"/>
                          </a:solidFill>
                          <a:effectLst/>
                          <a:latin typeface="Times New Roman" panose="02020603050405020304" pitchFamily="18" charset="0"/>
                        </a:rPr>
                        <a:t> </a:t>
                      </a:r>
                    </a:p>
                  </a:txBody>
                  <a:tcPr marL="7854" marR="7854" marT="785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rtl="0" fontAlgn="ctr"/>
                      <a:r>
                        <a:rPr lang="lv-LV" sz="1000" b="0" i="1" u="none" strike="noStrike" dirty="0">
                          <a:solidFill>
                            <a:srgbClr val="000000"/>
                          </a:solidFill>
                          <a:effectLst/>
                          <a:latin typeface="Times New Roman" panose="02020603050405020304" pitchFamily="18" charset="0"/>
                        </a:rPr>
                        <a:t>Paredzēts</a:t>
                      </a:r>
                      <a:r>
                        <a:rPr lang="lv-LV" sz="1000" b="0" i="0" u="none" strike="noStrike" dirty="0">
                          <a:solidFill>
                            <a:srgbClr val="000000"/>
                          </a:solidFill>
                          <a:effectLst/>
                          <a:latin typeface="Times New Roman" panose="02020603050405020304" pitchFamily="18" charset="0"/>
                        </a:rPr>
                        <a:t> finansējums 2024. gadā ne vairāk kā 1 000 000 </a:t>
                      </a:r>
                      <a:r>
                        <a:rPr lang="lv-LV" sz="1000" b="0" i="1" u="none" strike="noStrike" dirty="0" err="1">
                          <a:solidFill>
                            <a:srgbClr val="000000"/>
                          </a:solidFill>
                          <a:effectLst/>
                          <a:latin typeface="Times New Roman" panose="02020603050405020304" pitchFamily="18" charset="0"/>
                        </a:rPr>
                        <a:t>euro</a:t>
                      </a:r>
                      <a:r>
                        <a:rPr lang="lv-LV" sz="1000" b="0" i="0" u="none" strike="noStrike" dirty="0">
                          <a:solidFill>
                            <a:srgbClr val="000000"/>
                          </a:solidFill>
                          <a:effectLst/>
                          <a:latin typeface="Times New Roman" panose="02020603050405020304" pitchFamily="18" charset="0"/>
                        </a:rPr>
                        <a:t>, iesniedzot MK pieprasījumu finansējuma pārdalei </a:t>
                      </a:r>
                      <a:r>
                        <a:rPr lang="pt-BR" sz="1000" b="0" i="0" u="none" strike="noStrike" dirty="0">
                          <a:solidFill>
                            <a:srgbClr val="000000"/>
                          </a:solidFill>
                          <a:effectLst/>
                          <a:latin typeface="Times New Roman" panose="02020603050405020304" pitchFamily="18" charset="0"/>
                        </a:rPr>
                        <a:t>no 74.res</a:t>
                      </a:r>
                      <a:r>
                        <a:rPr lang="lv-LV" sz="1000" b="0" i="0" u="none" strike="noStrike" dirty="0" err="1">
                          <a:solidFill>
                            <a:srgbClr val="000000"/>
                          </a:solidFill>
                          <a:effectLst/>
                          <a:latin typeface="Times New Roman" panose="02020603050405020304" pitchFamily="18" charset="0"/>
                        </a:rPr>
                        <a:t>ora</a:t>
                      </a:r>
                      <a:r>
                        <a:rPr lang="lv-LV" sz="1000" b="0" i="0" u="none" strike="noStrike" dirty="0">
                          <a:solidFill>
                            <a:srgbClr val="000000"/>
                          </a:solidFill>
                          <a:effectLst/>
                          <a:latin typeface="Times New Roman" panose="02020603050405020304" pitchFamily="18" charset="0"/>
                        </a:rPr>
                        <a:t> </a:t>
                      </a:r>
                      <a:r>
                        <a:rPr lang="pt-BR" sz="1000" b="0" i="0" u="none" strike="noStrike" dirty="0">
                          <a:solidFill>
                            <a:srgbClr val="000000"/>
                          </a:solidFill>
                          <a:effectLst/>
                          <a:latin typeface="Times New Roman" panose="02020603050405020304" pitchFamily="18" charset="0"/>
                        </a:rPr>
                        <a:t>18.00.00 progr</a:t>
                      </a:r>
                      <a:r>
                        <a:rPr lang="lv-LV" sz="1000" b="0" i="0" u="none" strike="noStrike" dirty="0" err="1">
                          <a:solidFill>
                            <a:srgbClr val="000000"/>
                          </a:solidFill>
                          <a:effectLst/>
                          <a:latin typeface="Times New Roman" panose="02020603050405020304" pitchFamily="18" charset="0"/>
                        </a:rPr>
                        <a:t>ammas</a:t>
                      </a:r>
                      <a:r>
                        <a:rPr lang="lv-LV" sz="1000" b="0" i="0" u="none" strike="noStrike" dirty="0">
                          <a:solidFill>
                            <a:srgbClr val="000000"/>
                          </a:solidFill>
                          <a:effectLst/>
                          <a:latin typeface="Times New Roman" panose="02020603050405020304" pitchFamily="18" charset="0"/>
                        </a:rPr>
                        <a:t> </a:t>
                      </a:r>
                    </a:p>
                    <a:p>
                      <a:pPr algn="l" rtl="0" fontAlgn="ctr"/>
                      <a:r>
                        <a:rPr lang="lv-LV" sz="1000" dirty="0"/>
                        <a:t>(MK 24.10.2023.sēdes </a:t>
                      </a:r>
                      <a:r>
                        <a:rPr lang="lv-LV" sz="1000" dirty="0" err="1"/>
                        <a:t>protokollēmuma</a:t>
                      </a:r>
                      <a:r>
                        <a:rPr lang="lv-LV" sz="1000" dirty="0"/>
                        <a:t> (prot.Nr.53, 60.§)  3.punkts) </a:t>
                      </a:r>
                      <a:endParaRPr lang="pt-BR" sz="1000" b="0" i="0" u="none" strike="noStrike" dirty="0">
                        <a:solidFill>
                          <a:srgbClr val="000000"/>
                        </a:solidFill>
                        <a:effectLst/>
                        <a:latin typeface="Times New Roman" panose="02020603050405020304" pitchFamily="18" charset="0"/>
                      </a:endParaRPr>
                    </a:p>
                  </a:txBody>
                  <a:tcPr marL="7854" marR="7854" marT="785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069969385"/>
                  </a:ext>
                </a:extLst>
              </a:tr>
            </a:tbl>
          </a:graphicData>
        </a:graphic>
      </p:graphicFrame>
    </p:spTree>
    <p:extLst>
      <p:ext uri="{BB962C8B-B14F-4D97-AF65-F5344CB8AC3E}">
        <p14:creationId xmlns:p14="http://schemas.microsoft.com/office/powerpoint/2010/main" val="2632993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8D7C7743-04C9-46F8-8580-3C92057887B1}"/>
              </a:ext>
            </a:extLst>
          </p:cNvPr>
          <p:cNvSpPr>
            <a:spLocks noGrp="1"/>
          </p:cNvSpPr>
          <p:nvPr>
            <p:ph type="title"/>
          </p:nvPr>
        </p:nvSpPr>
        <p:spPr>
          <a:xfrm>
            <a:off x="1350963" y="803275"/>
            <a:ext cx="7237412" cy="246063"/>
          </a:xfrm>
        </p:spPr>
        <p:txBody>
          <a:bodyPr>
            <a:noAutofit/>
          </a:bodyPr>
          <a:lstStyle/>
          <a:p>
            <a:pPr algn="ctr">
              <a:defRPr/>
            </a:pPr>
            <a:r>
              <a:rPr lang="lv-LV" altLang="lv-LV" sz="1600" dirty="0">
                <a:solidFill>
                  <a:srgbClr val="04046C"/>
                </a:solidFill>
                <a:latin typeface="Times New Roman" panose="02020603050405020304" pitchFamily="18" charset="0"/>
                <a:cs typeface="Times New Roman" panose="02020603050405020304" pitchFamily="18" charset="0"/>
              </a:rPr>
              <a:t>IEKŠLIETU MINISTRIJAS 2024. -2026.GADA BUDŽETA IZDEVUMI</a:t>
            </a:r>
          </a:p>
        </p:txBody>
      </p:sp>
      <p:sp>
        <p:nvSpPr>
          <p:cNvPr id="21" name="Rectangle 20">
            <a:extLst>
              <a:ext uri="{FF2B5EF4-FFF2-40B4-BE49-F238E27FC236}">
                <a16:creationId xmlns:a16="http://schemas.microsoft.com/office/drawing/2014/main" id="{AE808589-0913-46E0-864E-83629AB99135}"/>
              </a:ext>
            </a:extLst>
          </p:cNvPr>
          <p:cNvSpPr/>
          <p:nvPr/>
        </p:nvSpPr>
        <p:spPr>
          <a:xfrm>
            <a:off x="354013" y="1358900"/>
            <a:ext cx="2293937" cy="377825"/>
          </a:xfrm>
          <a:prstGeom prst="rect">
            <a:avLst/>
          </a:prstGeom>
          <a:solidFill>
            <a:schemeClr val="accent1">
              <a:lumMod val="20000"/>
              <a:lumOff val="8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v-LV" sz="1200" b="1" dirty="0">
                <a:solidFill>
                  <a:schemeClr val="tx1"/>
                </a:solidFill>
              </a:rPr>
              <a:t>2024.gads </a:t>
            </a:r>
            <a:r>
              <a:rPr lang="lv-LV" sz="1200" b="1" dirty="0">
                <a:solidFill>
                  <a:srgbClr val="FF0000"/>
                </a:solidFill>
              </a:rPr>
              <a:t>695 387 190 </a:t>
            </a:r>
            <a:r>
              <a:rPr lang="lv-LV" sz="1200" b="1" i="1" dirty="0">
                <a:solidFill>
                  <a:srgbClr val="FF0000"/>
                </a:solidFill>
              </a:rPr>
              <a:t>euro (1,52% no IKP)</a:t>
            </a:r>
            <a:endParaRPr lang="lv-LV" sz="1200" dirty="0">
              <a:solidFill>
                <a:srgbClr val="FF0000"/>
              </a:solidFill>
            </a:endParaRPr>
          </a:p>
        </p:txBody>
      </p:sp>
      <p:sp>
        <p:nvSpPr>
          <p:cNvPr id="39" name="Rectangle 38">
            <a:extLst>
              <a:ext uri="{FF2B5EF4-FFF2-40B4-BE49-F238E27FC236}">
                <a16:creationId xmlns:a16="http://schemas.microsoft.com/office/drawing/2014/main" id="{DE18694E-8CAB-4D45-BE59-7788F58EB384}"/>
              </a:ext>
            </a:extLst>
          </p:cNvPr>
          <p:cNvSpPr/>
          <p:nvPr/>
        </p:nvSpPr>
        <p:spPr>
          <a:xfrm>
            <a:off x="3225800" y="1335088"/>
            <a:ext cx="2455863" cy="403225"/>
          </a:xfrm>
          <a:prstGeom prst="rect">
            <a:avLst/>
          </a:prstGeom>
          <a:solidFill>
            <a:schemeClr val="accent1">
              <a:lumMod val="20000"/>
              <a:lumOff val="8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v-LV" sz="1200" b="1" dirty="0">
                <a:solidFill>
                  <a:schemeClr val="tx1"/>
                </a:solidFill>
              </a:rPr>
              <a:t>2025.gads </a:t>
            </a:r>
            <a:r>
              <a:rPr lang="lv-LV" sz="1200" b="1" dirty="0">
                <a:solidFill>
                  <a:srgbClr val="FF0000"/>
                </a:solidFill>
              </a:rPr>
              <a:t>567 480 531 </a:t>
            </a:r>
            <a:r>
              <a:rPr lang="lv-LV" sz="1200" b="1" i="1" dirty="0">
                <a:solidFill>
                  <a:srgbClr val="FF0000"/>
                </a:solidFill>
              </a:rPr>
              <a:t>euro</a:t>
            </a:r>
          </a:p>
          <a:p>
            <a:pPr algn="ctr">
              <a:defRPr/>
            </a:pPr>
            <a:r>
              <a:rPr lang="lv-LV" sz="1200" b="1" i="1" dirty="0">
                <a:solidFill>
                  <a:srgbClr val="FF0000"/>
                </a:solidFill>
              </a:rPr>
              <a:t>(1,17% no IKP)</a:t>
            </a:r>
            <a:endParaRPr lang="lv-LV" sz="1200" dirty="0">
              <a:solidFill>
                <a:srgbClr val="FF0000"/>
              </a:solidFill>
            </a:endParaRPr>
          </a:p>
        </p:txBody>
      </p:sp>
      <p:sp>
        <p:nvSpPr>
          <p:cNvPr id="40" name="Rectangle 39">
            <a:extLst>
              <a:ext uri="{FF2B5EF4-FFF2-40B4-BE49-F238E27FC236}">
                <a16:creationId xmlns:a16="http://schemas.microsoft.com/office/drawing/2014/main" id="{99555FED-7EAF-4B4B-B552-67E01D092082}"/>
              </a:ext>
            </a:extLst>
          </p:cNvPr>
          <p:cNvSpPr/>
          <p:nvPr/>
        </p:nvSpPr>
        <p:spPr>
          <a:xfrm>
            <a:off x="6200775" y="1335088"/>
            <a:ext cx="2293938" cy="460375"/>
          </a:xfrm>
          <a:prstGeom prst="rect">
            <a:avLst/>
          </a:prstGeom>
          <a:solidFill>
            <a:schemeClr val="accent1">
              <a:lumMod val="20000"/>
              <a:lumOff val="8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v-LV" sz="1200" b="1" dirty="0">
                <a:solidFill>
                  <a:schemeClr val="tx1"/>
                </a:solidFill>
              </a:rPr>
              <a:t>2026.gads </a:t>
            </a:r>
            <a:r>
              <a:rPr lang="lv-LV" sz="1200" b="1" dirty="0">
                <a:solidFill>
                  <a:srgbClr val="FF0000"/>
                </a:solidFill>
              </a:rPr>
              <a:t>517 723 517 </a:t>
            </a:r>
            <a:r>
              <a:rPr lang="lv-LV" sz="1200" b="1" i="1" dirty="0">
                <a:solidFill>
                  <a:srgbClr val="FF0000"/>
                </a:solidFill>
              </a:rPr>
              <a:t>euro (1,01% no IKP)</a:t>
            </a:r>
            <a:endParaRPr lang="lv-LV" sz="1200" dirty="0">
              <a:solidFill>
                <a:srgbClr val="FF0000"/>
              </a:solidFill>
            </a:endParaRPr>
          </a:p>
        </p:txBody>
      </p:sp>
      <p:sp>
        <p:nvSpPr>
          <p:cNvPr id="14342" name="Rectangle 22">
            <a:extLst>
              <a:ext uri="{FF2B5EF4-FFF2-40B4-BE49-F238E27FC236}">
                <a16:creationId xmlns:a16="http://schemas.microsoft.com/office/drawing/2014/main" id="{0D169099-07C1-4FF0-A7E7-F2F98208ED52}"/>
              </a:ext>
            </a:extLst>
          </p:cNvPr>
          <p:cNvSpPr>
            <a:spLocks noChangeArrowheads="1"/>
          </p:cNvSpPr>
          <p:nvPr/>
        </p:nvSpPr>
        <p:spPr bwMode="auto">
          <a:xfrm>
            <a:off x="250825" y="1747838"/>
            <a:ext cx="2870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lv-LV" altLang="lv-LV" sz="1000" dirty="0">
                <a:solidFill>
                  <a:srgbClr val="000000"/>
                </a:solidFill>
              </a:rPr>
              <a:t>1.Valsts pamatfunkciju </a:t>
            </a:r>
            <a:r>
              <a:rPr lang="lv-LV" altLang="lv-LV" sz="900" dirty="0">
                <a:solidFill>
                  <a:srgbClr val="000000"/>
                </a:solidFill>
              </a:rPr>
              <a:t>īstenošana</a:t>
            </a:r>
            <a:r>
              <a:rPr lang="lv-LV" altLang="lv-LV" sz="1000" dirty="0">
                <a:solidFill>
                  <a:srgbClr val="000000"/>
                </a:solidFill>
              </a:rPr>
              <a:t> </a:t>
            </a:r>
            <a:r>
              <a:rPr lang="lv-LV" altLang="lv-LV" sz="1000" b="1" dirty="0">
                <a:solidFill>
                  <a:srgbClr val="FF0000"/>
                </a:solidFill>
              </a:rPr>
              <a:t>618 180 648 </a:t>
            </a:r>
            <a:r>
              <a:rPr lang="lv-LV" altLang="lv-LV" sz="1000" b="1" i="1" dirty="0">
                <a:solidFill>
                  <a:srgbClr val="FF0000"/>
                </a:solidFill>
              </a:rPr>
              <a:t>euro (1,35 % no IKP)</a:t>
            </a:r>
            <a:endParaRPr lang="lv-LV" altLang="lv-LV" sz="1000" dirty="0"/>
          </a:p>
        </p:txBody>
      </p:sp>
      <p:sp>
        <p:nvSpPr>
          <p:cNvPr id="14343" name="Rectangle 23">
            <a:extLst>
              <a:ext uri="{FF2B5EF4-FFF2-40B4-BE49-F238E27FC236}">
                <a16:creationId xmlns:a16="http://schemas.microsoft.com/office/drawing/2014/main" id="{C06EA6C6-9CFF-437C-93AB-2466B4B172C2}"/>
              </a:ext>
            </a:extLst>
          </p:cNvPr>
          <p:cNvSpPr>
            <a:spLocks noChangeArrowheads="1"/>
          </p:cNvSpPr>
          <p:nvPr/>
        </p:nvSpPr>
        <p:spPr bwMode="auto">
          <a:xfrm>
            <a:off x="250825" y="2114550"/>
            <a:ext cx="302101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lv-LV" altLang="lv-LV" sz="1000" dirty="0">
                <a:solidFill>
                  <a:srgbClr val="000000"/>
                </a:solidFill>
              </a:rPr>
              <a:t>2. ES politiku instrumentu un pārējās ārvalstu finanšu palīdzības līdzfinansēto projektu un pasākumu īstenošana </a:t>
            </a:r>
            <a:r>
              <a:rPr lang="lv-LV" altLang="lv-LV" sz="1000" b="1" dirty="0">
                <a:solidFill>
                  <a:srgbClr val="FF0000"/>
                </a:solidFill>
              </a:rPr>
              <a:t>77 206 542 </a:t>
            </a:r>
            <a:r>
              <a:rPr lang="lv-LV" altLang="lv-LV" sz="1000" b="1" i="1" dirty="0">
                <a:solidFill>
                  <a:srgbClr val="FF0000"/>
                </a:solidFill>
              </a:rPr>
              <a:t>euro</a:t>
            </a:r>
            <a:endParaRPr lang="lv-LV" altLang="lv-LV" sz="1000" dirty="0"/>
          </a:p>
        </p:txBody>
      </p:sp>
      <p:sp>
        <p:nvSpPr>
          <p:cNvPr id="14344" name="Rectangle 43">
            <a:extLst>
              <a:ext uri="{FF2B5EF4-FFF2-40B4-BE49-F238E27FC236}">
                <a16:creationId xmlns:a16="http://schemas.microsoft.com/office/drawing/2014/main" id="{C3BC715D-0128-458C-A54C-6C6FAA9B5101}"/>
              </a:ext>
            </a:extLst>
          </p:cNvPr>
          <p:cNvSpPr>
            <a:spLocks noChangeArrowheads="1"/>
          </p:cNvSpPr>
          <p:nvPr/>
        </p:nvSpPr>
        <p:spPr bwMode="auto">
          <a:xfrm>
            <a:off x="3095625" y="1751013"/>
            <a:ext cx="28908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lv-LV" altLang="lv-LV" sz="1000" dirty="0">
                <a:solidFill>
                  <a:srgbClr val="000000"/>
                </a:solidFill>
              </a:rPr>
              <a:t>1.Valsts pamatfunkciju īstenošana </a:t>
            </a:r>
            <a:r>
              <a:rPr lang="lv-LV" altLang="lv-LV" sz="1000" b="1" dirty="0">
                <a:solidFill>
                  <a:srgbClr val="FF0000"/>
                </a:solidFill>
              </a:rPr>
              <a:t>508 888 186 </a:t>
            </a:r>
            <a:r>
              <a:rPr lang="lv-LV" altLang="lv-LV" sz="1000" b="1" i="1" dirty="0">
                <a:solidFill>
                  <a:srgbClr val="FF0000"/>
                </a:solidFill>
              </a:rPr>
              <a:t>euro</a:t>
            </a:r>
          </a:p>
          <a:p>
            <a:r>
              <a:rPr lang="lv-LV" altLang="lv-LV" sz="1000" b="1" i="1" dirty="0">
                <a:solidFill>
                  <a:srgbClr val="FF0000"/>
                </a:solidFill>
              </a:rPr>
              <a:t>(1,05 % no IKP)</a:t>
            </a:r>
            <a:endParaRPr lang="lv-LV" altLang="lv-LV" sz="1000" dirty="0">
              <a:solidFill>
                <a:srgbClr val="FF0000"/>
              </a:solidFill>
            </a:endParaRPr>
          </a:p>
        </p:txBody>
      </p:sp>
      <p:sp>
        <p:nvSpPr>
          <p:cNvPr id="14345" name="Rectangle 44">
            <a:extLst>
              <a:ext uri="{FF2B5EF4-FFF2-40B4-BE49-F238E27FC236}">
                <a16:creationId xmlns:a16="http://schemas.microsoft.com/office/drawing/2014/main" id="{2FD0D41E-B3EB-401F-8831-02D63B30C71E}"/>
              </a:ext>
            </a:extLst>
          </p:cNvPr>
          <p:cNvSpPr>
            <a:spLocks noChangeArrowheads="1"/>
          </p:cNvSpPr>
          <p:nvPr/>
        </p:nvSpPr>
        <p:spPr bwMode="auto">
          <a:xfrm>
            <a:off x="3095625" y="2139950"/>
            <a:ext cx="297656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lv-LV" altLang="lv-LV" sz="1000" dirty="0">
                <a:solidFill>
                  <a:srgbClr val="000000"/>
                </a:solidFill>
              </a:rPr>
              <a:t>2.ES politiku instrumentu un pārējās ārvalstu finanšu palīdzības līdzfinansēto projektu un pasākumu īstenošana </a:t>
            </a:r>
            <a:r>
              <a:rPr lang="lv-LV" altLang="lv-LV" sz="1000" b="1" dirty="0">
                <a:solidFill>
                  <a:srgbClr val="FF0000"/>
                </a:solidFill>
              </a:rPr>
              <a:t>58 592 345 </a:t>
            </a:r>
            <a:r>
              <a:rPr lang="lv-LV" altLang="lv-LV" sz="1000" b="1" i="1" dirty="0">
                <a:solidFill>
                  <a:srgbClr val="FF0000"/>
                </a:solidFill>
              </a:rPr>
              <a:t>euro</a:t>
            </a:r>
            <a:endParaRPr lang="lv-LV" altLang="lv-LV" sz="1000" dirty="0"/>
          </a:p>
        </p:txBody>
      </p:sp>
      <p:sp>
        <p:nvSpPr>
          <p:cNvPr id="14346" name="Rectangle 45">
            <a:extLst>
              <a:ext uri="{FF2B5EF4-FFF2-40B4-BE49-F238E27FC236}">
                <a16:creationId xmlns:a16="http://schemas.microsoft.com/office/drawing/2014/main" id="{6783B641-EDAE-4B78-A3AC-23D1A1D0C8E0}"/>
              </a:ext>
            </a:extLst>
          </p:cNvPr>
          <p:cNvSpPr>
            <a:spLocks noChangeArrowheads="1"/>
          </p:cNvSpPr>
          <p:nvPr/>
        </p:nvSpPr>
        <p:spPr bwMode="auto">
          <a:xfrm>
            <a:off x="6059488" y="1795463"/>
            <a:ext cx="28908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lv-LV" altLang="lv-LV" sz="1000" dirty="0">
                <a:solidFill>
                  <a:srgbClr val="000000"/>
                </a:solidFill>
              </a:rPr>
              <a:t>1.Valsts pamatfunkciju īstenošana </a:t>
            </a:r>
            <a:r>
              <a:rPr lang="lv-LV" altLang="lv-LV" sz="1000" b="1" dirty="0">
                <a:solidFill>
                  <a:srgbClr val="FF0000"/>
                </a:solidFill>
              </a:rPr>
              <a:t>494 219 641 </a:t>
            </a:r>
            <a:r>
              <a:rPr lang="lv-LV" altLang="lv-LV" sz="1000" b="1" i="1" dirty="0">
                <a:solidFill>
                  <a:srgbClr val="FF0000"/>
                </a:solidFill>
              </a:rPr>
              <a:t>euro (0,96 % no IKP)</a:t>
            </a:r>
            <a:endParaRPr lang="lv-LV" altLang="lv-LV" sz="1000" dirty="0">
              <a:solidFill>
                <a:srgbClr val="FF0000"/>
              </a:solidFill>
            </a:endParaRPr>
          </a:p>
        </p:txBody>
      </p:sp>
      <p:sp>
        <p:nvSpPr>
          <p:cNvPr id="14347" name="Rectangle 46">
            <a:extLst>
              <a:ext uri="{FF2B5EF4-FFF2-40B4-BE49-F238E27FC236}">
                <a16:creationId xmlns:a16="http://schemas.microsoft.com/office/drawing/2014/main" id="{7CC6DE42-C853-47E3-8391-E8ADE689EB1B}"/>
              </a:ext>
            </a:extLst>
          </p:cNvPr>
          <p:cNvSpPr>
            <a:spLocks noChangeArrowheads="1"/>
          </p:cNvSpPr>
          <p:nvPr/>
        </p:nvSpPr>
        <p:spPr bwMode="auto">
          <a:xfrm>
            <a:off x="6072188" y="2142096"/>
            <a:ext cx="297656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lv-LV" altLang="lv-LV" sz="1000" dirty="0">
                <a:solidFill>
                  <a:srgbClr val="000000"/>
                </a:solidFill>
              </a:rPr>
              <a:t>2.ES politiku instrumentu un pārējās ārvalstu finanšu palīdzības līdzfinansēto projektu un pasākumu īstenošana </a:t>
            </a:r>
            <a:r>
              <a:rPr lang="lv-LV" altLang="lv-LV" sz="1000" b="1" dirty="0">
                <a:solidFill>
                  <a:srgbClr val="FF0000"/>
                </a:solidFill>
              </a:rPr>
              <a:t>23 503 876 </a:t>
            </a:r>
            <a:r>
              <a:rPr lang="lv-LV" altLang="lv-LV" sz="1000" b="1" i="1" dirty="0">
                <a:solidFill>
                  <a:srgbClr val="FF0000"/>
                </a:solidFill>
              </a:rPr>
              <a:t>euro</a:t>
            </a:r>
            <a:endParaRPr lang="lv-LV" altLang="lv-LV" sz="1000" dirty="0"/>
          </a:p>
        </p:txBody>
      </p:sp>
      <p:sp>
        <p:nvSpPr>
          <p:cNvPr id="17" name="Title 1">
            <a:extLst>
              <a:ext uri="{FF2B5EF4-FFF2-40B4-BE49-F238E27FC236}">
                <a16:creationId xmlns:a16="http://schemas.microsoft.com/office/drawing/2014/main" id="{443098B0-E55C-4DDA-BC55-879A4B0134D3}"/>
              </a:ext>
            </a:extLst>
          </p:cNvPr>
          <p:cNvSpPr txBox="1">
            <a:spLocks/>
          </p:cNvSpPr>
          <p:nvPr/>
        </p:nvSpPr>
        <p:spPr bwMode="auto">
          <a:xfrm>
            <a:off x="93265" y="3342643"/>
            <a:ext cx="8720931" cy="61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57" tIns="46979" rIns="93957" bIns="46979">
            <a:normAutofit fontScale="32500" lnSpcReduction="20000"/>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ctr">
              <a:defRPr/>
            </a:pPr>
            <a:r>
              <a:rPr lang="lv-LV" altLang="lv-LV" sz="4900" dirty="0">
                <a:solidFill>
                  <a:srgbClr val="04046C"/>
                </a:solidFill>
                <a:latin typeface="Times New Roman" panose="02020603050405020304" pitchFamily="18" charset="0"/>
                <a:cs typeface="Times New Roman" panose="02020603050405020304" pitchFamily="18" charset="0"/>
              </a:rPr>
              <a:t>IEKŠLIETU MINISTRIJAS 2024. -2026.GADA BĀZES IZDEVUMU PASĀKUMI VALSTS PAMATFUNKCIJU ĪSTENOŠANAI (I) </a:t>
            </a:r>
            <a:r>
              <a:rPr lang="lv-LV" altLang="lv-LV" sz="3700" dirty="0">
                <a:solidFill>
                  <a:srgbClr val="04046C"/>
                </a:solidFill>
                <a:latin typeface="Times New Roman" panose="02020603050405020304" pitchFamily="18" charset="0"/>
                <a:cs typeface="Times New Roman" panose="02020603050405020304" pitchFamily="18" charset="0"/>
              </a:rPr>
              <a:t>(piešķirta papildu dotācija atbilstoši tiesību aktiem (I))</a:t>
            </a:r>
          </a:p>
        </p:txBody>
      </p:sp>
      <p:sp>
        <p:nvSpPr>
          <p:cNvPr id="3" name="Slide Number Placeholder 2">
            <a:extLst>
              <a:ext uri="{FF2B5EF4-FFF2-40B4-BE49-F238E27FC236}">
                <a16:creationId xmlns:a16="http://schemas.microsoft.com/office/drawing/2014/main" id="{C8744392-741D-41BA-B0F3-98E079242A01}"/>
              </a:ext>
            </a:extLst>
          </p:cNvPr>
          <p:cNvSpPr>
            <a:spLocks noGrp="1"/>
          </p:cNvSpPr>
          <p:nvPr>
            <p:ph type="sldNum" sz="quarter" idx="13"/>
          </p:nvPr>
        </p:nvSpPr>
        <p:spPr/>
        <p:txBody>
          <a:bodyPr/>
          <a:lstStyle/>
          <a:p>
            <a:pPr>
              <a:defRPr/>
            </a:pPr>
            <a:fld id="{04B6ED29-4716-4D18-BCAA-2503C8CA31C8}" type="slidenum">
              <a:rPr lang="en-US" altLang="lv-LV" smtClean="0"/>
              <a:pPr>
                <a:defRPr/>
              </a:pPr>
              <a:t>2</a:t>
            </a:fld>
            <a:endParaRPr lang="en-US" altLang="lv-LV"/>
          </a:p>
        </p:txBody>
      </p:sp>
      <p:graphicFrame>
        <p:nvGraphicFramePr>
          <p:cNvPr id="4" name="Table 3">
            <a:extLst>
              <a:ext uri="{FF2B5EF4-FFF2-40B4-BE49-F238E27FC236}">
                <a16:creationId xmlns:a16="http://schemas.microsoft.com/office/drawing/2014/main" id="{E545C97F-9671-45AF-89D7-B22D5553CB49}"/>
              </a:ext>
            </a:extLst>
          </p:cNvPr>
          <p:cNvGraphicFramePr>
            <a:graphicFrameLocks noGrp="1"/>
          </p:cNvGraphicFramePr>
          <p:nvPr>
            <p:extLst>
              <p:ext uri="{D42A27DB-BD31-4B8C-83A1-F6EECF244321}">
                <p14:modId xmlns:p14="http://schemas.microsoft.com/office/powerpoint/2010/main" val="474017016"/>
              </p:ext>
            </p:extLst>
          </p:nvPr>
        </p:nvGraphicFramePr>
        <p:xfrm>
          <a:off x="324397" y="3936721"/>
          <a:ext cx="8514803" cy="2453716"/>
        </p:xfrm>
        <a:graphic>
          <a:graphicData uri="http://schemas.openxmlformats.org/drawingml/2006/table">
            <a:tbl>
              <a:tblPr/>
              <a:tblGrid>
                <a:gridCol w="470246">
                  <a:extLst>
                    <a:ext uri="{9D8B030D-6E8A-4147-A177-3AD203B41FA5}">
                      <a16:colId xmlns:a16="http://schemas.microsoft.com/office/drawing/2014/main" val="807616654"/>
                    </a:ext>
                  </a:extLst>
                </a:gridCol>
                <a:gridCol w="4920782">
                  <a:extLst>
                    <a:ext uri="{9D8B030D-6E8A-4147-A177-3AD203B41FA5}">
                      <a16:colId xmlns:a16="http://schemas.microsoft.com/office/drawing/2014/main" val="1659317490"/>
                    </a:ext>
                  </a:extLst>
                </a:gridCol>
                <a:gridCol w="1091642">
                  <a:extLst>
                    <a:ext uri="{9D8B030D-6E8A-4147-A177-3AD203B41FA5}">
                      <a16:colId xmlns:a16="http://schemas.microsoft.com/office/drawing/2014/main" val="1873891341"/>
                    </a:ext>
                  </a:extLst>
                </a:gridCol>
                <a:gridCol w="1041258">
                  <a:extLst>
                    <a:ext uri="{9D8B030D-6E8A-4147-A177-3AD203B41FA5}">
                      <a16:colId xmlns:a16="http://schemas.microsoft.com/office/drawing/2014/main" val="1275984986"/>
                    </a:ext>
                  </a:extLst>
                </a:gridCol>
                <a:gridCol w="990875">
                  <a:extLst>
                    <a:ext uri="{9D8B030D-6E8A-4147-A177-3AD203B41FA5}">
                      <a16:colId xmlns:a16="http://schemas.microsoft.com/office/drawing/2014/main" val="1008064258"/>
                    </a:ext>
                  </a:extLst>
                </a:gridCol>
              </a:tblGrid>
              <a:tr h="257191">
                <a:tc>
                  <a:txBody>
                    <a:bodyPr/>
                    <a:lstStyle/>
                    <a:p>
                      <a:pPr algn="ctr" rtl="0" fontAlgn="ctr"/>
                      <a:r>
                        <a:rPr lang="lv-LV" sz="1000" b="1" i="0" u="none" strike="noStrike">
                          <a:solidFill>
                            <a:srgbClr val="000000"/>
                          </a:solidFill>
                          <a:effectLst>
                            <a:outerShdw blurRad="50800" dist="38100" algn="tr" rotWithShape="0">
                              <a:prstClr val="black">
                                <a:alpha val="40000"/>
                              </a:prstClr>
                            </a:outerShdw>
                          </a:effectLst>
                          <a:latin typeface="Times New Roman" panose="02020603050405020304" pitchFamily="18" charset="0"/>
                        </a:rPr>
                        <a:t>Nr.p.k.</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ctr" rtl="0" fontAlgn="ctr"/>
                      <a:r>
                        <a:rPr lang="lv-LV" sz="1000" b="1" i="0" u="none" strike="noStrike" dirty="0">
                          <a:solidFill>
                            <a:srgbClr val="000000"/>
                          </a:solidFill>
                          <a:effectLst>
                            <a:outerShdw blurRad="50800" dist="38100" algn="tr" rotWithShape="0">
                              <a:prstClr val="black">
                                <a:alpha val="40000"/>
                              </a:prstClr>
                            </a:outerShdw>
                          </a:effectLst>
                          <a:latin typeface="Times New Roman" panose="02020603050405020304" pitchFamily="18" charset="0"/>
                        </a:rPr>
                        <a:t>Pasākuma nosaukums</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ctr" rtl="0" fontAlgn="ctr"/>
                      <a:r>
                        <a:rPr lang="lv-LV" sz="1000" b="1" i="0" u="none" strike="noStrike" dirty="0">
                          <a:solidFill>
                            <a:srgbClr val="000000"/>
                          </a:solidFill>
                          <a:effectLst>
                            <a:outerShdw blurRad="50800" dist="38100" algn="tr" rotWithShape="0">
                              <a:prstClr val="black">
                                <a:alpha val="40000"/>
                              </a:prstClr>
                            </a:outerShdw>
                          </a:effectLst>
                          <a:latin typeface="Times New Roman" panose="02020603050405020304" pitchFamily="18" charset="0"/>
                        </a:rPr>
                        <a:t>2024.gads</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ctr" rtl="0" fontAlgn="ctr"/>
                      <a:r>
                        <a:rPr lang="lv-LV" sz="1000" b="1" i="0" u="none" strike="noStrike">
                          <a:solidFill>
                            <a:srgbClr val="000000"/>
                          </a:solidFill>
                          <a:effectLst>
                            <a:outerShdw blurRad="50800" dist="38100" algn="tr" rotWithShape="0">
                              <a:prstClr val="black">
                                <a:alpha val="40000"/>
                              </a:prstClr>
                            </a:outerShdw>
                          </a:effectLst>
                          <a:latin typeface="Times New Roman" panose="02020603050405020304" pitchFamily="18" charset="0"/>
                        </a:rPr>
                        <a:t>2025.gads</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ctr" rtl="0" fontAlgn="ctr"/>
                      <a:r>
                        <a:rPr lang="lv-LV" sz="1000" b="1" i="0" u="none" strike="noStrike" dirty="0">
                          <a:solidFill>
                            <a:srgbClr val="000000"/>
                          </a:solidFill>
                          <a:effectLst>
                            <a:outerShdw blurRad="50800" dist="38100" algn="tr" rotWithShape="0">
                              <a:prstClr val="black">
                                <a:alpha val="40000"/>
                              </a:prstClr>
                            </a:outerShdw>
                          </a:effectLst>
                          <a:latin typeface="Times New Roman" panose="02020603050405020304" pitchFamily="18" charset="0"/>
                        </a:rPr>
                        <a:t>2026.gads</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extLst>
                  <a:ext uri="{0D108BD9-81ED-4DB2-BD59-A6C34878D82A}">
                    <a16:rowId xmlns:a16="http://schemas.microsoft.com/office/drawing/2014/main" val="3653990195"/>
                  </a:ext>
                </a:extLst>
              </a:tr>
              <a:tr h="175357">
                <a:tc gridSpan="2">
                  <a:txBody>
                    <a:bodyPr/>
                    <a:lstStyle/>
                    <a:p>
                      <a:pPr algn="r" rtl="0" fontAlgn="ctr"/>
                      <a:r>
                        <a:rPr lang="lv-LV" sz="1200" b="1" i="0" u="none" strike="noStrike" dirty="0">
                          <a:solidFill>
                            <a:srgbClr val="000000"/>
                          </a:solidFill>
                          <a:effectLst>
                            <a:outerShdw blurRad="50800" dist="38100" algn="tr" rotWithShape="0">
                              <a:prstClr val="black">
                                <a:alpha val="40000"/>
                              </a:prstClr>
                            </a:outerShdw>
                          </a:effectLst>
                          <a:latin typeface="Times New Roman" panose="02020603050405020304" pitchFamily="18" charset="0"/>
                        </a:rPr>
                        <a:t>Kopā</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hMerge="1">
                  <a:txBody>
                    <a:bodyPr/>
                    <a:lstStyle/>
                    <a:p>
                      <a:endParaRPr lang="lv-LV"/>
                    </a:p>
                  </a:txBody>
                  <a:tcPr/>
                </a:tc>
                <a:tc>
                  <a:txBody>
                    <a:bodyPr/>
                    <a:lstStyle/>
                    <a:p>
                      <a:pPr algn="ctr" rtl="0" fontAlgn="ctr"/>
                      <a:r>
                        <a:rPr lang="lv-LV" sz="1200" b="1" i="0" u="none" strike="noStrike" dirty="0">
                          <a:solidFill>
                            <a:srgbClr val="FF0000"/>
                          </a:solidFill>
                          <a:effectLst>
                            <a:outerShdw blurRad="50800" dist="38100" algn="tr" rotWithShape="0">
                              <a:prstClr val="black">
                                <a:alpha val="40000"/>
                              </a:prstClr>
                            </a:outerShdw>
                          </a:effectLst>
                          <a:latin typeface="Times New Roman" panose="02020603050405020304" pitchFamily="18" charset="0"/>
                        </a:rPr>
                        <a:t>226 726</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ctr" rtl="0" fontAlgn="ctr"/>
                      <a:r>
                        <a:rPr lang="lv-LV" sz="1200" b="1" i="0" u="none" strike="noStrike" dirty="0">
                          <a:solidFill>
                            <a:srgbClr val="FF0000"/>
                          </a:solidFill>
                          <a:effectLst>
                            <a:outerShdw blurRad="50800" dist="38100" algn="tr" rotWithShape="0">
                              <a:prstClr val="black">
                                <a:alpha val="40000"/>
                              </a:prstClr>
                            </a:outerShdw>
                          </a:effectLst>
                          <a:latin typeface="Times New Roman" panose="02020603050405020304" pitchFamily="18" charset="0"/>
                        </a:rPr>
                        <a:t>90 201</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ctr" rtl="0" fontAlgn="ctr"/>
                      <a:r>
                        <a:rPr lang="lv-LV" sz="1200" b="1" i="0" u="none" strike="noStrike" dirty="0">
                          <a:solidFill>
                            <a:srgbClr val="FF0000"/>
                          </a:solidFill>
                          <a:effectLst>
                            <a:outerShdw blurRad="50800" dist="38100" algn="tr" rotWithShape="0">
                              <a:prstClr val="black">
                                <a:alpha val="40000"/>
                              </a:prstClr>
                            </a:outerShdw>
                          </a:effectLst>
                          <a:latin typeface="Times New Roman" panose="02020603050405020304" pitchFamily="18" charset="0"/>
                        </a:rPr>
                        <a:t>1 018 506</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extLst>
                  <a:ext uri="{0D108BD9-81ED-4DB2-BD59-A6C34878D82A}">
                    <a16:rowId xmlns:a16="http://schemas.microsoft.com/office/drawing/2014/main" val="1463493166"/>
                  </a:ext>
                </a:extLst>
              </a:tr>
              <a:tr h="194354">
                <a:tc>
                  <a:txBody>
                    <a:bodyPr/>
                    <a:lstStyle/>
                    <a:p>
                      <a:pPr algn="l" rtl="0" fontAlgn="ctr"/>
                      <a:r>
                        <a:rPr lang="lv-LV" sz="1000" b="1" i="0" u="none" strike="noStrike">
                          <a:solidFill>
                            <a:srgbClr val="000000"/>
                          </a:solidFill>
                          <a:effectLst/>
                          <a:latin typeface="Times New Roman" panose="02020603050405020304" pitchFamily="18" charset="0"/>
                        </a:rPr>
                        <a:t>1.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l" rtl="0" fontAlgn="ctr"/>
                      <a:r>
                        <a:rPr lang="lv-LV" sz="1000" b="1" i="0" u="none" strike="noStrike">
                          <a:solidFill>
                            <a:srgbClr val="000000"/>
                          </a:solidFill>
                          <a:effectLst/>
                          <a:latin typeface="Times New Roman" panose="02020603050405020304" pitchFamily="18" charset="0"/>
                        </a:rPr>
                        <a:t>Maksājumi starptautiskajās institūcijās un programmās</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ctr" rtl="0" fontAlgn="ctr"/>
                      <a:r>
                        <a:rPr lang="lv-LV" sz="1000" b="1" i="0" u="none" strike="noStrike">
                          <a:solidFill>
                            <a:srgbClr val="000000"/>
                          </a:solidFill>
                          <a:effectLst/>
                          <a:latin typeface="Times New Roman" panose="02020603050405020304" pitchFamily="18" charset="0"/>
                        </a:rPr>
                        <a:t>31 950</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ctr" rtl="0" fontAlgn="ctr"/>
                      <a:r>
                        <a:rPr lang="lv-LV" sz="1000" b="1" i="0" u="none" strike="noStrike">
                          <a:solidFill>
                            <a:srgbClr val="000000"/>
                          </a:solidFill>
                          <a:effectLst/>
                          <a:latin typeface="Times New Roman" panose="02020603050405020304" pitchFamily="18" charset="0"/>
                        </a:rPr>
                        <a:t>1 196</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ctr" rtl="0" fontAlgn="ctr"/>
                      <a:r>
                        <a:rPr lang="lv-LV" sz="1000" b="1" i="0" u="none" strike="noStrike">
                          <a:solidFill>
                            <a:srgbClr val="000000"/>
                          </a:solidFill>
                          <a:effectLst/>
                          <a:latin typeface="Times New Roman" panose="02020603050405020304" pitchFamily="18" charset="0"/>
                        </a:rPr>
                        <a:t>1 196</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extLst>
                  <a:ext uri="{0D108BD9-81ED-4DB2-BD59-A6C34878D82A}">
                    <a16:rowId xmlns:a16="http://schemas.microsoft.com/office/drawing/2014/main" val="3494188816"/>
                  </a:ext>
                </a:extLst>
              </a:tr>
              <a:tr h="282179">
                <a:tc gridSpan="5">
                  <a:txBody>
                    <a:bodyPr/>
                    <a:lstStyle/>
                    <a:p>
                      <a:pPr algn="l" rtl="0" fontAlgn="ctr"/>
                      <a:r>
                        <a:rPr lang="lv-LV" sz="1000" b="0" i="0" u="none" strike="noStrike" dirty="0">
                          <a:solidFill>
                            <a:srgbClr val="000000"/>
                          </a:solidFill>
                          <a:effectLst/>
                          <a:latin typeface="Times New Roman" panose="02020603050405020304" pitchFamily="18" charset="0"/>
                        </a:rPr>
                        <a:t>Iemaksas ICPO-INTERPOL organizācijā; iemaksas CORTE organizācijā; iemaksas Baltijas jūras valstu padomes Darba grupas cīņai pret cilvēku tirdzniecību (CBSS TF-THB) organizācijā</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170676666"/>
                  </a:ext>
                </a:extLst>
              </a:tr>
              <a:tr h="257191">
                <a:tc>
                  <a:txBody>
                    <a:bodyPr/>
                    <a:lstStyle/>
                    <a:p>
                      <a:pPr algn="l" rtl="0" fontAlgn="ctr"/>
                      <a:r>
                        <a:rPr lang="lv-LV" sz="1000" b="1" i="0" u="none" strike="noStrike">
                          <a:solidFill>
                            <a:srgbClr val="000000"/>
                          </a:solidFill>
                          <a:effectLst/>
                          <a:latin typeface="Times New Roman" panose="02020603050405020304" pitchFamily="18" charset="0"/>
                        </a:rPr>
                        <a:t>2.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l" rtl="0" fontAlgn="ctr"/>
                      <a:r>
                        <a:rPr lang="lv-LV" sz="1000" b="1" i="0" u="none" strike="noStrike" dirty="0">
                          <a:solidFill>
                            <a:srgbClr val="000000"/>
                          </a:solidFill>
                          <a:effectLst/>
                          <a:latin typeface="Times New Roman" panose="02020603050405020304" pitchFamily="18" charset="0"/>
                        </a:rPr>
                        <a:t>Izdevumu palielinājums parlamentārā sekretāra mēnešalgas aktualizēšanai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ctr" rtl="0" fontAlgn="ctr"/>
                      <a:r>
                        <a:rPr lang="lv-LV" sz="1000" b="1" i="0" u="none" strike="noStrike">
                          <a:solidFill>
                            <a:srgbClr val="000000"/>
                          </a:solidFill>
                          <a:effectLst/>
                          <a:latin typeface="Times New Roman" panose="02020603050405020304" pitchFamily="18" charset="0"/>
                        </a:rPr>
                        <a:t>5 560</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ctr" rtl="0" fontAlgn="ctr"/>
                      <a:r>
                        <a:rPr lang="lv-LV" sz="1000" b="1" i="0" u="none" strike="noStrike">
                          <a:solidFill>
                            <a:srgbClr val="000000"/>
                          </a:solidFill>
                          <a:effectLst/>
                          <a:latin typeface="Times New Roman" panose="02020603050405020304" pitchFamily="18" charset="0"/>
                        </a:rPr>
                        <a:t>5 560</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ctr" rtl="0" fontAlgn="ctr"/>
                      <a:r>
                        <a:rPr lang="lv-LV" sz="1000" b="1" i="0" u="none" strike="noStrike">
                          <a:solidFill>
                            <a:srgbClr val="000000"/>
                          </a:solidFill>
                          <a:effectLst/>
                          <a:latin typeface="Times New Roman" panose="02020603050405020304" pitchFamily="18" charset="0"/>
                        </a:rPr>
                        <a:t>5 560</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extLst>
                  <a:ext uri="{0D108BD9-81ED-4DB2-BD59-A6C34878D82A}">
                    <a16:rowId xmlns:a16="http://schemas.microsoft.com/office/drawing/2014/main" val="4290319958"/>
                  </a:ext>
                </a:extLst>
              </a:tr>
              <a:tr h="282179">
                <a:tc gridSpan="5">
                  <a:txBody>
                    <a:bodyPr/>
                    <a:lstStyle/>
                    <a:p>
                      <a:pPr algn="l" rtl="0" fontAlgn="ctr"/>
                      <a:r>
                        <a:rPr lang="lv-LV" sz="1000" b="0" i="0" u="none" strike="noStrike" dirty="0">
                          <a:solidFill>
                            <a:srgbClr val="000000"/>
                          </a:solidFill>
                          <a:effectLst/>
                          <a:latin typeface="Times New Roman" panose="02020603050405020304" pitchFamily="18" charset="0"/>
                        </a:rPr>
                        <a:t>Ministriju parlamentārajam sekretāram saskaņā ar Valsts un pašvaldību institūciju amatpersonu un darbinieku atlīdzības likumu mēnešalgu nosaka, bāzes mēnešalgas apmēram piemērojot koeficientu 5,5</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3054619539"/>
                  </a:ext>
                </a:extLst>
              </a:tr>
              <a:tr h="282179">
                <a:tc>
                  <a:txBody>
                    <a:bodyPr/>
                    <a:lstStyle/>
                    <a:p>
                      <a:pPr algn="l" rtl="0" fontAlgn="ctr"/>
                      <a:r>
                        <a:rPr lang="lv-LV" sz="1000" b="1" i="0" u="none" strike="noStrike">
                          <a:solidFill>
                            <a:srgbClr val="000000"/>
                          </a:solidFill>
                          <a:effectLst/>
                          <a:latin typeface="Times New Roman" panose="02020603050405020304" pitchFamily="18" charset="0"/>
                        </a:rPr>
                        <a:t>3.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l" rtl="0" fontAlgn="ctr"/>
                      <a:r>
                        <a:rPr lang="lv-LV" sz="1000" b="1" i="0" u="none" strike="noStrike">
                          <a:solidFill>
                            <a:srgbClr val="000000"/>
                          </a:solidFill>
                          <a:effectLst/>
                          <a:latin typeface="Times New Roman" panose="02020603050405020304" pitchFamily="18" charset="0"/>
                        </a:rPr>
                        <a:t>Pabalsta pēc katriem pieciem nepārtrauktas izdienas gadiem izmaksas nodrošināšana IeM amatpersonām</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ctr" rtl="0" fontAlgn="ctr"/>
                      <a:r>
                        <a:rPr lang="lv-LV" sz="1000" b="1" i="0" u="none" strike="noStrike">
                          <a:solidFill>
                            <a:srgbClr val="000000"/>
                          </a:solidFill>
                          <a:effectLst/>
                          <a:latin typeface="Times New Roman" panose="02020603050405020304" pitchFamily="18" charset="0"/>
                        </a:rPr>
                        <a:t>0</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ctr" rtl="0" fontAlgn="ctr"/>
                      <a:r>
                        <a:rPr lang="lv-LV" sz="1000" b="1" i="0" u="none" strike="noStrike">
                          <a:solidFill>
                            <a:srgbClr val="000000"/>
                          </a:solidFill>
                          <a:effectLst/>
                          <a:latin typeface="Times New Roman" panose="02020603050405020304" pitchFamily="18" charset="0"/>
                        </a:rPr>
                        <a:t>0</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ctr" rtl="0" fontAlgn="ctr"/>
                      <a:r>
                        <a:rPr lang="lv-LV" sz="1000" b="1" i="0" u="none" strike="noStrike">
                          <a:solidFill>
                            <a:srgbClr val="000000"/>
                          </a:solidFill>
                          <a:effectLst/>
                          <a:latin typeface="Times New Roman" panose="02020603050405020304" pitchFamily="18" charset="0"/>
                        </a:rPr>
                        <a:t>429 252</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extLst>
                  <a:ext uri="{0D108BD9-81ED-4DB2-BD59-A6C34878D82A}">
                    <a16:rowId xmlns:a16="http://schemas.microsoft.com/office/drawing/2014/main" val="2991694972"/>
                  </a:ext>
                </a:extLst>
              </a:tr>
              <a:tr h="557475">
                <a:tc gridSpan="5">
                  <a:txBody>
                    <a:bodyPr/>
                    <a:lstStyle/>
                    <a:p>
                      <a:pPr algn="l" rtl="0" fontAlgn="ctr"/>
                      <a:r>
                        <a:rPr lang="lv-LV" sz="1000" b="0" i="0" u="sng" strike="noStrike" dirty="0">
                          <a:solidFill>
                            <a:srgbClr val="000000"/>
                          </a:solidFill>
                          <a:effectLst/>
                          <a:latin typeface="Times New Roman" panose="02020603050405020304" pitchFamily="18" charset="0"/>
                        </a:rPr>
                        <a:t>Finansējums pabalsta pēc katriem pieciem nepārtrauktas izdienas gadiem:</a:t>
                      </a:r>
                      <a:br>
                        <a:rPr lang="lv-LV" sz="1000" b="0" i="0" u="sng" strike="noStrike" dirty="0">
                          <a:solidFill>
                            <a:srgbClr val="000000"/>
                          </a:solidFill>
                          <a:effectLst/>
                          <a:latin typeface="Times New Roman" panose="02020603050405020304" pitchFamily="18" charset="0"/>
                        </a:rPr>
                      </a:br>
                      <a:r>
                        <a:rPr lang="lv-LV" sz="1000" b="0" i="0" u="none" strike="noStrike" dirty="0">
                          <a:solidFill>
                            <a:srgbClr val="000000"/>
                          </a:solidFill>
                          <a:effectLst/>
                          <a:latin typeface="Times New Roman" panose="02020603050405020304" pitchFamily="18" charset="0"/>
                        </a:rPr>
                        <a:t>2024. gadā - 36 722 573 EUR</a:t>
                      </a:r>
                      <a:br>
                        <a:rPr lang="lv-LV" sz="1000" b="0" i="0" u="none" strike="noStrike" dirty="0">
                          <a:solidFill>
                            <a:srgbClr val="000000"/>
                          </a:solidFill>
                          <a:effectLst/>
                          <a:latin typeface="Times New Roman" panose="02020603050405020304" pitchFamily="18" charset="0"/>
                        </a:rPr>
                      </a:br>
                      <a:r>
                        <a:rPr lang="lv-LV" sz="1000" b="0" i="0" u="none" strike="noStrike" dirty="0">
                          <a:solidFill>
                            <a:srgbClr val="000000"/>
                          </a:solidFill>
                          <a:effectLst/>
                          <a:latin typeface="Times New Roman" panose="02020603050405020304" pitchFamily="18" charset="0"/>
                        </a:rPr>
                        <a:t>2025. gadā - 3 965 898 EUR</a:t>
                      </a:r>
                      <a:br>
                        <a:rPr lang="lv-LV" sz="1000" b="0" i="0" u="none" strike="noStrike" dirty="0">
                          <a:solidFill>
                            <a:srgbClr val="000000"/>
                          </a:solidFill>
                          <a:effectLst/>
                          <a:latin typeface="Times New Roman" panose="02020603050405020304" pitchFamily="18" charset="0"/>
                        </a:rPr>
                      </a:br>
                      <a:r>
                        <a:rPr lang="lv-LV" sz="1000" b="0" i="0" u="none" strike="noStrike" dirty="0">
                          <a:solidFill>
                            <a:srgbClr val="000000"/>
                          </a:solidFill>
                          <a:effectLst/>
                          <a:latin typeface="Times New Roman" panose="02020603050405020304" pitchFamily="18" charset="0"/>
                        </a:rPr>
                        <a:t>2026. gadā - 4 395 150 EUR (kopā ar izmaiņām)</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2006024345"/>
                  </a:ext>
                </a:extLst>
              </a:tr>
            </a:tbl>
          </a:graphicData>
        </a:graphic>
      </p:graphicFrame>
      <p:pic>
        <p:nvPicPr>
          <p:cNvPr id="16" name="Picture 4">
            <a:extLst>
              <a:ext uri="{FF2B5EF4-FFF2-40B4-BE49-F238E27FC236}">
                <a16:creationId xmlns:a16="http://schemas.microsoft.com/office/drawing/2014/main" id="{617D0921-B979-485D-B860-3E740A59456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442306">
            <a:off x="8118462" y="2578165"/>
            <a:ext cx="752502" cy="603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Explosion: 14 Points 17">
            <a:extLst>
              <a:ext uri="{FF2B5EF4-FFF2-40B4-BE49-F238E27FC236}">
                <a16:creationId xmlns:a16="http://schemas.microsoft.com/office/drawing/2014/main" id="{2635745D-D794-4256-B09F-4A28498F2BDC}"/>
              </a:ext>
            </a:extLst>
          </p:cNvPr>
          <p:cNvSpPr/>
          <p:nvPr/>
        </p:nvSpPr>
        <p:spPr>
          <a:xfrm>
            <a:off x="879231" y="2536826"/>
            <a:ext cx="2762629" cy="831258"/>
          </a:xfrm>
          <a:prstGeom prst="irregularSeal2">
            <a:avLst/>
          </a:prstGeom>
          <a:solidFill>
            <a:schemeClr val="accent1">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lv-LV" b="1" i="1" dirty="0">
                <a:solidFill>
                  <a:srgbClr val="00B050"/>
                </a:solidFill>
                <a:latin typeface="Times New Roman" panose="02020603050405020304" pitchFamily="18" charset="0"/>
                <a:cs typeface="Times New Roman" panose="02020603050405020304" pitchFamily="18" charset="0"/>
              </a:rPr>
              <a:t>piešķirts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53FE22B0-BDC6-4144-8BFE-C75BAEC35C90}"/>
              </a:ext>
            </a:extLst>
          </p:cNvPr>
          <p:cNvSpPr txBox="1">
            <a:spLocks/>
          </p:cNvSpPr>
          <p:nvPr/>
        </p:nvSpPr>
        <p:spPr bwMode="auto">
          <a:xfrm>
            <a:off x="1409700" y="460375"/>
            <a:ext cx="745013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57" tIns="46979" rIns="93957" bIns="46979"/>
          <a:lstStyle>
            <a:lvl1pPr>
              <a:spcBef>
                <a:spcPct val="20000"/>
              </a:spcBef>
              <a:buFont typeface="Arial" panose="020B0604020202020204" pitchFamily="34" charset="0"/>
              <a:buChar char="•"/>
              <a:defRPr sz="3300">
                <a:solidFill>
                  <a:schemeClr val="tx1"/>
                </a:solidFill>
                <a:latin typeface="Times New Roman" panose="02020603050405020304" pitchFamily="18" charset="0"/>
              </a:defRPr>
            </a:lvl1pPr>
            <a:lvl2pPr marL="762000" indent="-292100">
              <a:spcBef>
                <a:spcPct val="20000"/>
              </a:spcBef>
              <a:buFont typeface="Arial" panose="020B0604020202020204" pitchFamily="34" charset="0"/>
              <a:buChar char="–"/>
              <a:defRPr sz="2900">
                <a:solidFill>
                  <a:schemeClr val="tx1"/>
                </a:solidFill>
                <a:latin typeface="Times New Roman" panose="02020603050405020304" pitchFamily="18" charset="0"/>
              </a:defRPr>
            </a:lvl2pPr>
            <a:lvl3pPr marL="1173163" indent="-233363">
              <a:spcBef>
                <a:spcPct val="20000"/>
              </a:spcBef>
              <a:buFont typeface="Arial" panose="020B0604020202020204" pitchFamily="34" charset="0"/>
              <a:buChar char="•"/>
              <a:defRPr sz="2500">
                <a:solidFill>
                  <a:schemeClr val="tx1"/>
                </a:solidFill>
                <a:latin typeface="Times New Roman" panose="02020603050405020304" pitchFamily="18" charset="0"/>
              </a:defRPr>
            </a:lvl3pPr>
            <a:lvl4pPr marL="1643063" indent="-233363">
              <a:spcBef>
                <a:spcPct val="20000"/>
              </a:spcBef>
              <a:buFont typeface="Arial" panose="020B0604020202020204" pitchFamily="34" charset="0"/>
              <a:buChar char="–"/>
              <a:defRPr sz="1900">
                <a:solidFill>
                  <a:schemeClr val="tx1"/>
                </a:solidFill>
                <a:latin typeface="Times New Roman" panose="02020603050405020304" pitchFamily="18" charset="0"/>
              </a:defRPr>
            </a:lvl4pPr>
            <a:lvl5pPr marL="2112963" indent="-233363">
              <a:spcBef>
                <a:spcPct val="20000"/>
              </a:spcBef>
              <a:buFont typeface="Arial" panose="020B0604020202020204" pitchFamily="34" charset="0"/>
              <a:buChar char="»"/>
              <a:defRPr sz="1900">
                <a:solidFill>
                  <a:schemeClr val="tx1"/>
                </a:solidFill>
                <a:latin typeface="Times New Roman" panose="02020603050405020304" pitchFamily="18" charset="0"/>
              </a:defRPr>
            </a:lvl5pPr>
            <a:lvl6pPr marL="25701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6pPr>
            <a:lvl7pPr marL="30273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7pPr>
            <a:lvl8pPr marL="34845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8pPr>
            <a:lvl9pPr marL="39417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9pPr>
          </a:lstStyle>
          <a:p>
            <a:pPr algn="ctr">
              <a:spcBef>
                <a:spcPct val="0"/>
              </a:spcBef>
              <a:buFontTx/>
              <a:buNone/>
            </a:pPr>
            <a:r>
              <a:rPr lang="lv-LV" altLang="lv-LV" sz="1400" b="1" dirty="0">
                <a:solidFill>
                  <a:srgbClr val="04046C"/>
                </a:solidFill>
                <a:ea typeface="Verdana" panose="020B0604030504040204" pitchFamily="34" charset="0"/>
                <a:cs typeface="Times New Roman" panose="02020603050405020304" pitchFamily="18" charset="0"/>
              </a:rPr>
              <a:t>IEKŠLIETU MINISTRIJAI 2024. -2026.GADĀ </a:t>
            </a:r>
            <a:r>
              <a:rPr lang="lv-LV" altLang="lv-LV" sz="1400" b="1" u="sng" dirty="0">
                <a:solidFill>
                  <a:srgbClr val="04046C"/>
                </a:solidFill>
                <a:ea typeface="Verdana" panose="020B0604030504040204" pitchFamily="34" charset="0"/>
                <a:cs typeface="Times New Roman" panose="02020603050405020304" pitchFamily="18" charset="0"/>
              </a:rPr>
              <a:t>REZERVĒTIE PASĀKUMI</a:t>
            </a:r>
          </a:p>
          <a:p>
            <a:pPr algn="ctr">
              <a:spcBef>
                <a:spcPct val="0"/>
              </a:spcBef>
              <a:buFontTx/>
              <a:buNone/>
            </a:pPr>
            <a:r>
              <a:rPr lang="lv-LV" altLang="lv-LV" sz="1400" b="1" dirty="0">
                <a:solidFill>
                  <a:srgbClr val="04046C"/>
                </a:solidFill>
                <a:ea typeface="Verdana" panose="020B0604030504040204" pitchFamily="34" charset="0"/>
              </a:rPr>
              <a:t>resors "74. Gadskārtējā valsts budžeta izpildes procesā pārdalāmais finansējums"</a:t>
            </a:r>
            <a:endParaRPr lang="lv-LV" altLang="lv-LV" sz="1400" b="1" dirty="0">
              <a:solidFill>
                <a:srgbClr val="04046C"/>
              </a:solidFill>
              <a:ea typeface="Verdana" panose="020B060403050404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D1DD6321-A7D2-47BE-BC30-D848990F9F7D}"/>
              </a:ext>
            </a:extLst>
          </p:cNvPr>
          <p:cNvGraphicFramePr>
            <a:graphicFrameLocks noGrp="1"/>
          </p:cNvGraphicFramePr>
          <p:nvPr>
            <p:extLst/>
          </p:nvPr>
        </p:nvGraphicFramePr>
        <p:xfrm>
          <a:off x="457200" y="2017713"/>
          <a:ext cx="8229599" cy="2939280"/>
        </p:xfrm>
        <a:graphic>
          <a:graphicData uri="http://schemas.openxmlformats.org/drawingml/2006/table">
            <a:tbl>
              <a:tblPr/>
              <a:tblGrid>
                <a:gridCol w="327727">
                  <a:extLst>
                    <a:ext uri="{9D8B030D-6E8A-4147-A177-3AD203B41FA5}">
                      <a16:colId xmlns:a16="http://schemas.microsoft.com/office/drawing/2014/main" val="1955601791"/>
                    </a:ext>
                  </a:extLst>
                </a:gridCol>
                <a:gridCol w="2306230">
                  <a:extLst>
                    <a:ext uri="{9D8B030D-6E8A-4147-A177-3AD203B41FA5}">
                      <a16:colId xmlns:a16="http://schemas.microsoft.com/office/drawing/2014/main" val="837505131"/>
                    </a:ext>
                  </a:extLst>
                </a:gridCol>
                <a:gridCol w="643317">
                  <a:extLst>
                    <a:ext uri="{9D8B030D-6E8A-4147-A177-3AD203B41FA5}">
                      <a16:colId xmlns:a16="http://schemas.microsoft.com/office/drawing/2014/main" val="1442185357"/>
                    </a:ext>
                  </a:extLst>
                </a:gridCol>
                <a:gridCol w="704007">
                  <a:extLst>
                    <a:ext uri="{9D8B030D-6E8A-4147-A177-3AD203B41FA5}">
                      <a16:colId xmlns:a16="http://schemas.microsoft.com/office/drawing/2014/main" val="172234269"/>
                    </a:ext>
                  </a:extLst>
                </a:gridCol>
                <a:gridCol w="716145">
                  <a:extLst>
                    <a:ext uri="{9D8B030D-6E8A-4147-A177-3AD203B41FA5}">
                      <a16:colId xmlns:a16="http://schemas.microsoft.com/office/drawing/2014/main" val="600519559"/>
                    </a:ext>
                  </a:extLst>
                </a:gridCol>
                <a:gridCol w="3532173">
                  <a:extLst>
                    <a:ext uri="{9D8B030D-6E8A-4147-A177-3AD203B41FA5}">
                      <a16:colId xmlns:a16="http://schemas.microsoft.com/office/drawing/2014/main" val="3858743780"/>
                    </a:ext>
                  </a:extLst>
                </a:gridCol>
              </a:tblGrid>
              <a:tr h="178239">
                <a:tc>
                  <a:txBody>
                    <a:bodyPr/>
                    <a:lstStyle/>
                    <a:p>
                      <a:pPr algn="ctr" rtl="0" fontAlgn="ctr"/>
                      <a:r>
                        <a:rPr lang="lv-LV" sz="1000" b="1" i="0" u="none" strike="noStrike">
                          <a:solidFill>
                            <a:srgbClr val="04046C"/>
                          </a:solidFill>
                          <a:effectLst/>
                          <a:latin typeface="Times New Roman" panose="02020603050405020304" pitchFamily="18" charset="0"/>
                        </a:rPr>
                        <a:t>Nr.p.k.</a:t>
                      </a:r>
                    </a:p>
                  </a:txBody>
                  <a:tcPr marL="7283" marR="7283" marT="728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l" fontAlgn="b"/>
                      <a:r>
                        <a:rPr lang="lv-LV" sz="1100" b="0" i="0" u="none" strike="noStrike" dirty="0">
                          <a:solidFill>
                            <a:srgbClr val="000000"/>
                          </a:solidFill>
                          <a:effectLst/>
                          <a:latin typeface="Calibri" panose="020F0502020204030204" pitchFamily="34" charset="0"/>
                        </a:rPr>
                        <a:t> </a:t>
                      </a:r>
                    </a:p>
                  </a:txBody>
                  <a:tcPr marL="7283" marR="7283" marT="728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rtl="0" fontAlgn="b"/>
                      <a:r>
                        <a:rPr lang="lv-LV" sz="1000" b="1" i="0" u="none" strike="noStrike" dirty="0">
                          <a:solidFill>
                            <a:srgbClr val="FF0000"/>
                          </a:solidFill>
                          <a:effectLst/>
                          <a:latin typeface="Times New Roman" panose="02020603050405020304" pitchFamily="18" charset="0"/>
                        </a:rPr>
                        <a:t>2024</a:t>
                      </a:r>
                    </a:p>
                  </a:txBody>
                  <a:tcPr marL="7283" marR="7283" marT="728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rtl="0" fontAlgn="b"/>
                      <a:r>
                        <a:rPr lang="lv-LV" sz="1000" b="1" i="0" u="none" strike="noStrike" dirty="0">
                          <a:solidFill>
                            <a:srgbClr val="FF0000"/>
                          </a:solidFill>
                          <a:effectLst/>
                          <a:latin typeface="Times New Roman" panose="02020603050405020304" pitchFamily="18" charset="0"/>
                        </a:rPr>
                        <a:t>2025</a:t>
                      </a:r>
                    </a:p>
                  </a:txBody>
                  <a:tcPr marL="7283" marR="7283" marT="728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rtl="0" fontAlgn="b"/>
                      <a:r>
                        <a:rPr lang="lv-LV" sz="1000" b="1" i="0" u="none" strike="noStrike" dirty="0">
                          <a:solidFill>
                            <a:srgbClr val="FF0000"/>
                          </a:solidFill>
                          <a:effectLst/>
                          <a:latin typeface="Times New Roman" panose="02020603050405020304" pitchFamily="18" charset="0"/>
                        </a:rPr>
                        <a:t>2026</a:t>
                      </a:r>
                    </a:p>
                  </a:txBody>
                  <a:tcPr marL="7283" marR="7283" marT="728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tc>
                  <a:txBody>
                    <a:bodyPr/>
                    <a:lstStyle/>
                    <a:p>
                      <a:pPr algn="ctr" rtl="0" fontAlgn="ctr"/>
                      <a:r>
                        <a:rPr lang="lv-LV" sz="1000" b="1" i="0" u="none" strike="noStrike" dirty="0">
                          <a:solidFill>
                            <a:srgbClr val="04046C"/>
                          </a:solidFill>
                          <a:effectLst/>
                          <a:latin typeface="Times New Roman" panose="02020603050405020304" pitchFamily="18" charset="0"/>
                        </a:rPr>
                        <a:t>Nozīmīgākie ieguvumi</a:t>
                      </a:r>
                    </a:p>
                  </a:txBody>
                  <a:tcPr marL="7283" marR="7283" marT="728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EBF7"/>
                    </a:solidFill>
                  </a:tcPr>
                </a:tc>
                <a:extLst>
                  <a:ext uri="{0D108BD9-81ED-4DB2-BD59-A6C34878D82A}">
                    <a16:rowId xmlns:a16="http://schemas.microsoft.com/office/drawing/2014/main" val="1399759698"/>
                  </a:ext>
                </a:extLst>
              </a:tr>
              <a:tr h="238537">
                <a:tc>
                  <a:txBody>
                    <a:bodyPr/>
                    <a:lstStyle/>
                    <a:p>
                      <a:pPr algn="ctr" rtl="0" fontAlgn="ctr"/>
                      <a:r>
                        <a:rPr lang="lv-LV" sz="1000" b="0" i="0" u="none" strike="noStrike" dirty="0">
                          <a:solidFill>
                            <a:srgbClr val="000000"/>
                          </a:solidFill>
                          <a:effectLst/>
                          <a:latin typeface="Times New Roman" panose="02020603050405020304" pitchFamily="18" charset="0"/>
                        </a:rPr>
                        <a:t>1</a:t>
                      </a:r>
                    </a:p>
                  </a:txBody>
                  <a:tcPr marL="7283" marR="7283" marT="728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lv-LV" sz="1000" b="0" i="0" u="none" strike="noStrike" dirty="0">
                          <a:solidFill>
                            <a:srgbClr val="000000"/>
                          </a:solidFill>
                          <a:effectLst/>
                          <a:latin typeface="Times New Roman" panose="02020603050405020304" pitchFamily="18" charset="0"/>
                        </a:rPr>
                        <a:t>Valsts ārējās robežas drošības pasākumu nodrošināšana</a:t>
                      </a:r>
                    </a:p>
                  </a:txBody>
                  <a:tcPr marL="7283" marR="7283" marT="728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lv-LV" sz="1000" b="0" i="0" u="none" strike="noStrike" dirty="0">
                          <a:solidFill>
                            <a:srgbClr val="000000"/>
                          </a:solidFill>
                          <a:effectLst/>
                          <a:latin typeface="Times New Roman" panose="02020603050405020304" pitchFamily="18" charset="0"/>
                        </a:rPr>
                        <a:t>10 464 368</a:t>
                      </a:r>
                    </a:p>
                  </a:txBody>
                  <a:tcPr marL="7283" marR="7283" marT="728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endParaRPr lang="lv-LV" sz="1000" b="0" i="0" u="none" strike="noStrike" dirty="0">
                        <a:solidFill>
                          <a:srgbClr val="000000"/>
                        </a:solidFill>
                        <a:effectLst/>
                        <a:latin typeface="Times New Roman" panose="02020603050405020304" pitchFamily="18" charset="0"/>
                      </a:endParaRPr>
                    </a:p>
                  </a:txBody>
                  <a:tcPr marL="7283" marR="7283" marT="728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endParaRPr lang="lv-LV" sz="1000" b="0" i="0" u="none" strike="noStrike" dirty="0">
                        <a:solidFill>
                          <a:srgbClr val="000000"/>
                        </a:solidFill>
                        <a:effectLst/>
                        <a:latin typeface="Times New Roman" panose="02020603050405020304" pitchFamily="18" charset="0"/>
                      </a:endParaRPr>
                    </a:p>
                  </a:txBody>
                  <a:tcPr marL="7283" marR="7283" marT="728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lv-LV" sz="1000" b="0" i="0" u="none" strike="noStrike" dirty="0">
                          <a:solidFill>
                            <a:srgbClr val="000000"/>
                          </a:solidFill>
                          <a:effectLst/>
                          <a:latin typeface="Times New Roman" panose="02020603050405020304" pitchFamily="18" charset="0"/>
                        </a:rPr>
                        <a:t> Finansējums tiks piešķirts no 74.resora programmas 02.00.00 "Līdzekļi neparedzētiem gadījumiem" un pārdalīts pēc MK lēmuma</a:t>
                      </a:r>
                    </a:p>
                  </a:txBody>
                  <a:tcPr marL="7283" marR="7283" marT="728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284699765"/>
                  </a:ext>
                </a:extLst>
              </a:tr>
              <a:tr h="238537">
                <a:tc>
                  <a:txBody>
                    <a:bodyPr/>
                    <a:lstStyle/>
                    <a:p>
                      <a:pPr algn="ctr" rtl="0" fontAlgn="ctr"/>
                      <a:r>
                        <a:rPr lang="lv-LV" sz="1000" b="0" i="0" u="none" strike="noStrike">
                          <a:solidFill>
                            <a:srgbClr val="000000"/>
                          </a:solidFill>
                          <a:effectLst/>
                          <a:latin typeface="Times New Roman" panose="02020603050405020304" pitchFamily="18" charset="0"/>
                        </a:rPr>
                        <a:t>2</a:t>
                      </a:r>
                    </a:p>
                  </a:txBody>
                  <a:tcPr marL="7283" marR="7283" marT="728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lv-LV" sz="1000" b="0" i="0" u="none" strike="noStrike" dirty="0">
                          <a:solidFill>
                            <a:srgbClr val="000000"/>
                          </a:solidFill>
                          <a:effectLst/>
                          <a:latin typeface="Times New Roman" panose="02020603050405020304" pitchFamily="18" charset="0"/>
                        </a:rPr>
                        <a:t>Ārējās robežas tehniskās infrastruktūras izveide</a:t>
                      </a:r>
                    </a:p>
                  </a:txBody>
                  <a:tcPr marL="7283" marR="7283" marT="728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lv-LV" sz="1000" b="0" i="0" u="none" strike="noStrike" dirty="0">
                          <a:solidFill>
                            <a:srgbClr val="000000"/>
                          </a:solidFill>
                          <a:effectLst/>
                          <a:latin typeface="Times New Roman" panose="02020603050405020304" pitchFamily="18" charset="0"/>
                        </a:rPr>
                        <a:t>25 000 000</a:t>
                      </a:r>
                    </a:p>
                  </a:txBody>
                  <a:tcPr marL="7283" marR="7283" marT="728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lv-LV" sz="1000" b="0" i="0" u="none" strike="noStrike" dirty="0">
                          <a:solidFill>
                            <a:srgbClr val="000000"/>
                          </a:solidFill>
                          <a:effectLst/>
                          <a:latin typeface="Times New Roman" panose="02020603050405020304" pitchFamily="18" charset="0"/>
                        </a:rPr>
                        <a:t>90 000 000</a:t>
                      </a:r>
                    </a:p>
                  </a:txBody>
                  <a:tcPr marL="7283" marR="7283" marT="728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lv-LV" sz="1000" b="0" i="0" u="none" strike="noStrike" dirty="0">
                          <a:solidFill>
                            <a:srgbClr val="000000"/>
                          </a:solidFill>
                          <a:effectLst/>
                          <a:latin typeface="Times New Roman" panose="02020603050405020304" pitchFamily="18" charset="0"/>
                        </a:rPr>
                        <a:t>50 000 000</a:t>
                      </a:r>
                    </a:p>
                  </a:txBody>
                  <a:tcPr marL="7283" marR="7283" marT="728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lv-LV" sz="1000" b="0" i="0" u="none" strike="noStrike" dirty="0">
                          <a:solidFill>
                            <a:srgbClr val="000000"/>
                          </a:solidFill>
                          <a:effectLst/>
                          <a:latin typeface="Times New Roman" panose="02020603050405020304" pitchFamily="18" charset="0"/>
                        </a:rPr>
                        <a:t>Nav pieņemts lēmums, kura ministrija (IeM vai SM) īstenos pasākumu</a:t>
                      </a:r>
                    </a:p>
                  </a:txBody>
                  <a:tcPr marL="7283" marR="7283" marT="728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814275717"/>
                  </a:ext>
                </a:extLst>
              </a:tr>
              <a:tr h="336700">
                <a:tc>
                  <a:txBody>
                    <a:bodyPr/>
                    <a:lstStyle/>
                    <a:p>
                      <a:pPr algn="ctr" rtl="0" fontAlgn="ctr"/>
                      <a:r>
                        <a:rPr lang="lv-LV" sz="1000" b="0" i="0" u="none" strike="noStrike" dirty="0">
                          <a:solidFill>
                            <a:srgbClr val="000000"/>
                          </a:solidFill>
                          <a:effectLst/>
                          <a:latin typeface="Times New Roman" panose="02020603050405020304" pitchFamily="18" charset="0"/>
                        </a:rPr>
                        <a:t>3</a:t>
                      </a:r>
                    </a:p>
                  </a:txBody>
                  <a:tcPr marL="7283" marR="7283" marT="728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lv-LV" sz="1000" b="0" i="0" u="none" strike="noStrike" dirty="0" err="1">
                          <a:solidFill>
                            <a:srgbClr val="000000"/>
                          </a:solidFill>
                          <a:effectLst/>
                          <a:latin typeface="Times New Roman" panose="02020603050405020304" pitchFamily="18" charset="0"/>
                        </a:rPr>
                        <a:t>Tempest</a:t>
                      </a:r>
                      <a:r>
                        <a:rPr lang="lv-LV" sz="1000" b="0" i="0" u="none" strike="noStrike" dirty="0">
                          <a:solidFill>
                            <a:srgbClr val="000000"/>
                          </a:solidFill>
                          <a:effectLst/>
                          <a:latin typeface="Times New Roman" panose="02020603050405020304" pitchFamily="18" charset="0"/>
                        </a:rPr>
                        <a:t> datoru un to aprīkojuma nodrošinājums valsts noslēpuma objektu apstrādei (Iekšējās drošības birojs)</a:t>
                      </a:r>
                    </a:p>
                  </a:txBody>
                  <a:tcPr marL="7283" marR="7283" marT="728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lv-LV" sz="1000" b="0" i="0" u="none" strike="noStrike" dirty="0">
                          <a:solidFill>
                            <a:srgbClr val="000000"/>
                          </a:solidFill>
                          <a:effectLst/>
                          <a:latin typeface="Times New Roman" panose="02020603050405020304" pitchFamily="18" charset="0"/>
                        </a:rPr>
                        <a:t>138 468</a:t>
                      </a:r>
                    </a:p>
                  </a:txBody>
                  <a:tcPr marL="7283" marR="7283" marT="728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lv-LV" sz="1000" b="0" i="0" u="none" strike="noStrike" dirty="0">
                          <a:solidFill>
                            <a:srgbClr val="000000"/>
                          </a:solidFill>
                          <a:effectLst/>
                          <a:latin typeface="Times New Roman" panose="02020603050405020304" pitchFamily="18" charset="0"/>
                        </a:rPr>
                        <a:t>187 968</a:t>
                      </a:r>
                    </a:p>
                  </a:txBody>
                  <a:tcPr marL="7283" marR="7283" marT="728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lv-LV" sz="1000" b="0" i="0" u="none" strike="noStrike" dirty="0">
                          <a:solidFill>
                            <a:srgbClr val="000000"/>
                          </a:solidFill>
                          <a:effectLst/>
                          <a:latin typeface="Times New Roman" panose="02020603050405020304" pitchFamily="18" charset="0"/>
                        </a:rPr>
                        <a:t>92 312</a:t>
                      </a:r>
                    </a:p>
                  </a:txBody>
                  <a:tcPr marL="7283" marR="7283" marT="728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lv-LV" sz="1000" b="0" i="0" u="none" strike="noStrike" dirty="0">
                          <a:solidFill>
                            <a:srgbClr val="000000"/>
                          </a:solidFill>
                          <a:effectLst/>
                          <a:latin typeface="Times New Roman" panose="02020603050405020304" pitchFamily="18" charset="0"/>
                        </a:rPr>
                        <a:t>Tiks nodrošināta Iekšējās drošības biroja darbībai nepieciešamā informācijas drošības prasībām atbilstoša aprīkojuma iegāde</a:t>
                      </a:r>
                    </a:p>
                  </a:txBody>
                  <a:tcPr marL="7283" marR="7283" marT="728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805803223"/>
                  </a:ext>
                </a:extLst>
              </a:tr>
              <a:tr h="557648">
                <a:tc>
                  <a:txBody>
                    <a:bodyPr/>
                    <a:lstStyle/>
                    <a:p>
                      <a:pPr algn="ctr" rtl="0" fontAlgn="ctr"/>
                      <a:r>
                        <a:rPr lang="lv-LV" sz="1000" b="0" i="0" u="none" strike="noStrike" dirty="0">
                          <a:solidFill>
                            <a:srgbClr val="000000"/>
                          </a:solidFill>
                          <a:effectLst/>
                          <a:latin typeface="Times New Roman" panose="02020603050405020304" pitchFamily="18" charset="0"/>
                        </a:rPr>
                        <a:t>4</a:t>
                      </a:r>
                    </a:p>
                  </a:txBody>
                  <a:tcPr marL="7283" marR="7283" marT="728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lv-LV" sz="1000" b="0" i="0" u="none" strike="noStrike" dirty="0">
                          <a:solidFill>
                            <a:srgbClr val="000000"/>
                          </a:solidFill>
                          <a:effectLst/>
                          <a:latin typeface="Times New Roman" panose="02020603050405020304" pitchFamily="18" charset="0"/>
                        </a:rPr>
                        <a:t>Informācijas sistēmas SIGMA-LRAS  funkcionalitātes pilnveide (Iekšējās drošības birojs)</a:t>
                      </a:r>
                    </a:p>
                  </a:txBody>
                  <a:tcPr marL="7283" marR="7283" marT="728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lv-LV" sz="1000" b="0" i="0" u="none" strike="noStrike" dirty="0">
                          <a:solidFill>
                            <a:srgbClr val="000000"/>
                          </a:solidFill>
                          <a:effectLst/>
                          <a:latin typeface="Times New Roman" panose="02020603050405020304" pitchFamily="18" charset="0"/>
                        </a:rPr>
                        <a:t>96 250</a:t>
                      </a:r>
                    </a:p>
                  </a:txBody>
                  <a:tcPr marL="7283" marR="7283" marT="728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lv-LV" sz="1000" b="0" i="0" u="none" strike="noStrike" dirty="0">
                          <a:solidFill>
                            <a:srgbClr val="000000"/>
                          </a:solidFill>
                          <a:effectLst/>
                          <a:latin typeface="Times New Roman" panose="02020603050405020304" pitchFamily="18" charset="0"/>
                        </a:rPr>
                        <a:t>96 250 </a:t>
                      </a:r>
                    </a:p>
                  </a:txBody>
                  <a:tcPr marL="7283" marR="7283" marT="728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lv-LV" sz="1000" b="0" i="0" u="none" strike="noStrike" dirty="0">
                          <a:solidFill>
                            <a:srgbClr val="000000"/>
                          </a:solidFill>
                          <a:effectLst/>
                          <a:latin typeface="Times New Roman" panose="02020603050405020304" pitchFamily="18" charset="0"/>
                        </a:rPr>
                        <a:t> </a:t>
                      </a:r>
                    </a:p>
                  </a:txBody>
                  <a:tcPr marL="7283" marR="7283" marT="728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lv-LV" sz="1000" b="0" i="0" u="none" strike="noStrike" dirty="0">
                          <a:solidFill>
                            <a:srgbClr val="000000"/>
                          </a:solidFill>
                          <a:effectLst/>
                          <a:latin typeface="Times New Roman" panose="02020603050405020304" pitchFamily="18" charset="0"/>
                        </a:rPr>
                        <a:t>Tiks nodrošināta iespēju Iekšējās drošības birojam izpildīt noteiktos uzdevumus un pamatfunkcijas, pilnveidojot informācijas sistēmas SIGMA-LRAS analītiskās un kontroles funkcionalitātes. Ieviešamie uzlabojumi </a:t>
                      </a:r>
                      <a:r>
                        <a:rPr lang="lv-LV" sz="1000" b="0" i="0" u="none" strike="noStrike" dirty="0" err="1">
                          <a:solidFill>
                            <a:srgbClr val="000000"/>
                          </a:solidFill>
                          <a:effectLst/>
                          <a:latin typeface="Times New Roman" panose="02020603050405020304" pitchFamily="18" charset="0"/>
                        </a:rPr>
                        <a:t>efektivizēs</a:t>
                      </a:r>
                      <a:r>
                        <a:rPr lang="lv-LV" sz="1000" b="0" i="0" u="none" strike="noStrike" dirty="0">
                          <a:solidFill>
                            <a:srgbClr val="000000"/>
                          </a:solidFill>
                          <a:effectLst/>
                          <a:latin typeface="Times New Roman" panose="02020603050405020304" pitchFamily="18" charset="0"/>
                        </a:rPr>
                        <a:t> operatīvās darbības spēju kopumā, tai skaitā iespējas identificēt personu noziedzīgos sakarus.</a:t>
                      </a:r>
                    </a:p>
                  </a:txBody>
                  <a:tcPr marL="7283" marR="7283" marT="728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219116617"/>
                  </a:ext>
                </a:extLst>
              </a:tr>
              <a:tr h="556589">
                <a:tc>
                  <a:txBody>
                    <a:bodyPr/>
                    <a:lstStyle/>
                    <a:p>
                      <a:pPr algn="ctr" rtl="0" fontAlgn="ctr"/>
                      <a:r>
                        <a:rPr lang="lv-LV" sz="1000" b="0" i="0" u="none" strike="noStrike" dirty="0">
                          <a:solidFill>
                            <a:srgbClr val="000000"/>
                          </a:solidFill>
                          <a:effectLst/>
                          <a:latin typeface="Times New Roman" panose="02020603050405020304" pitchFamily="18" charset="0"/>
                        </a:rPr>
                        <a:t>5</a:t>
                      </a:r>
                    </a:p>
                  </a:txBody>
                  <a:tcPr marL="7283" marR="7283" marT="728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lv-LV" sz="1000" b="0" i="0" u="none" strike="noStrike" dirty="0" err="1">
                          <a:solidFill>
                            <a:srgbClr val="000000"/>
                          </a:solidFill>
                          <a:effectLst/>
                          <a:latin typeface="Times New Roman" panose="02020603050405020304" pitchFamily="18" charset="0"/>
                        </a:rPr>
                        <a:t>Kiberdrošības</a:t>
                      </a:r>
                      <a:r>
                        <a:rPr lang="lv-LV" sz="1000" b="0" i="0" u="none" strike="noStrike" dirty="0">
                          <a:solidFill>
                            <a:srgbClr val="000000"/>
                          </a:solidFill>
                          <a:effectLst/>
                          <a:latin typeface="Times New Roman" panose="02020603050405020304" pitchFamily="18" charset="0"/>
                        </a:rPr>
                        <a:t> stiprināšana (ar CERT atzinumu) (IeM IC) </a:t>
                      </a:r>
                    </a:p>
                  </a:txBody>
                  <a:tcPr marL="7283" marR="7283" marT="728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lv-LV" sz="1000" b="0" i="0" u="none" strike="noStrike" dirty="0">
                          <a:solidFill>
                            <a:srgbClr val="000000"/>
                          </a:solidFill>
                          <a:effectLst/>
                          <a:latin typeface="Times New Roman" panose="02020603050405020304" pitchFamily="18" charset="0"/>
                        </a:rPr>
                        <a:t>1 500 000</a:t>
                      </a:r>
                    </a:p>
                  </a:txBody>
                  <a:tcPr marL="7283" marR="7283" marT="728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endParaRPr lang="lv-LV" sz="1000" b="0" i="0" u="none" strike="noStrike" dirty="0">
                        <a:solidFill>
                          <a:srgbClr val="000000"/>
                        </a:solidFill>
                        <a:effectLst/>
                        <a:latin typeface="Times New Roman" panose="02020603050405020304" pitchFamily="18" charset="0"/>
                      </a:endParaRPr>
                    </a:p>
                  </a:txBody>
                  <a:tcPr marL="7283" marR="7283" marT="728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endParaRPr lang="lv-LV" sz="1000" b="0" i="0" u="none" strike="noStrike" dirty="0">
                        <a:solidFill>
                          <a:srgbClr val="000000"/>
                        </a:solidFill>
                        <a:effectLst/>
                        <a:latin typeface="Times New Roman" panose="02020603050405020304" pitchFamily="18" charset="0"/>
                      </a:endParaRPr>
                    </a:p>
                  </a:txBody>
                  <a:tcPr marL="7283" marR="7283" marT="728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lv-LV" sz="1000" b="0" i="0" u="none" strike="noStrike" dirty="0">
                          <a:solidFill>
                            <a:srgbClr val="000000"/>
                          </a:solidFill>
                          <a:effectLst/>
                          <a:latin typeface="Times New Roman" panose="02020603050405020304" pitchFamily="18" charset="0"/>
                        </a:rPr>
                        <a:t>Tiks stiprināta valsts </a:t>
                      </a:r>
                      <a:r>
                        <a:rPr lang="lv-LV" sz="1000" b="0" i="0" u="none" strike="noStrike" dirty="0" err="1">
                          <a:solidFill>
                            <a:srgbClr val="000000"/>
                          </a:solidFill>
                          <a:effectLst/>
                          <a:latin typeface="Times New Roman" panose="02020603050405020304" pitchFamily="18" charset="0"/>
                        </a:rPr>
                        <a:t>kiberdrošība</a:t>
                      </a:r>
                      <a:r>
                        <a:rPr lang="lv-LV" sz="1000" b="0" i="0" u="none" strike="noStrike" dirty="0">
                          <a:solidFill>
                            <a:srgbClr val="000000"/>
                          </a:solidFill>
                          <a:effectLst/>
                          <a:latin typeface="Times New Roman" panose="02020603050405020304" pitchFamily="18" charset="0"/>
                        </a:rPr>
                        <a:t> un nacionālās </a:t>
                      </a:r>
                      <a:r>
                        <a:rPr lang="lv-LV" sz="1000" b="0" i="0" u="none" strike="noStrike" dirty="0" err="1">
                          <a:solidFill>
                            <a:srgbClr val="000000"/>
                          </a:solidFill>
                          <a:effectLst/>
                          <a:latin typeface="Times New Roman" panose="02020603050405020304" pitchFamily="18" charset="0"/>
                        </a:rPr>
                        <a:t>kiberaizsardzības</a:t>
                      </a:r>
                      <a:r>
                        <a:rPr lang="lv-LV" sz="1000" b="0" i="0" u="none" strike="noStrike" dirty="0">
                          <a:solidFill>
                            <a:srgbClr val="000000"/>
                          </a:solidFill>
                          <a:effectLst/>
                          <a:latin typeface="Times New Roman" panose="02020603050405020304" pitchFamily="18" charset="0"/>
                        </a:rPr>
                        <a:t> spējas, lai pilnveidotu noturību pret kiberuzbrukumiem un mazinātu digitālās drošības riskus, radot bāzes IKT infrastruktūras drošības ietvaru un pilnveidojot IKT drošības un pakalpojumu vadības procesus.</a:t>
                      </a:r>
                    </a:p>
                  </a:txBody>
                  <a:tcPr marL="7283" marR="7283" marT="728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936068951"/>
                  </a:ext>
                </a:extLst>
              </a:tr>
            </a:tbl>
          </a:graphicData>
        </a:graphic>
      </p:graphicFrame>
      <p:sp>
        <p:nvSpPr>
          <p:cNvPr id="8" name="Rectangle 7">
            <a:extLst>
              <a:ext uri="{FF2B5EF4-FFF2-40B4-BE49-F238E27FC236}">
                <a16:creationId xmlns:a16="http://schemas.microsoft.com/office/drawing/2014/main" id="{FFCC5ED6-A2B2-4E55-91BB-505F7E32E223}"/>
              </a:ext>
            </a:extLst>
          </p:cNvPr>
          <p:cNvSpPr/>
          <p:nvPr/>
        </p:nvSpPr>
        <p:spPr>
          <a:xfrm>
            <a:off x="403225" y="5869944"/>
            <a:ext cx="8229600" cy="707886"/>
          </a:xfrm>
          <a:prstGeom prst="rect">
            <a:avLst/>
          </a:prstGeom>
          <a:solidFill>
            <a:schemeClr val="accent1">
              <a:lumMod val="20000"/>
              <a:lumOff val="80000"/>
            </a:schemeClr>
          </a:solidFill>
        </p:spPr>
        <p:txBody>
          <a:bodyPr>
            <a:spAutoFit/>
          </a:bodyPr>
          <a:lstStyle/>
          <a:p>
            <a:pPr defTabSz="444500">
              <a:spcAft>
                <a:spcPts val="0"/>
              </a:spcAft>
              <a:defRPr/>
            </a:pPr>
            <a:r>
              <a:rPr lang="lv-LV" sz="1000" dirty="0"/>
              <a:t>*Šo Iekšlietu ministrijai būtisko pasākumu īstenošanai provizoriskais finansējums plānots atsevišķā programmā (resors "74. Gadskārtējā valsts budžeta izpildes procesā pārdalāmais finansējums") un finanšu ministrs tajā plānoto apropriāciju pārdala ministrijai vai citai centrālajai valsts iestādei atbilstoši Ministru kabineta lēmumam, ja Saeimas Budžeta un finanšu (nodokļu) komisija piecu darba dienu laikā no attiecīgās informācijas saņemšanas dienas ir to izskatījusi un nav iebildusi pret apropriācijas pārdali</a:t>
            </a:r>
            <a:endParaRPr lang="lv-LV" sz="1000" b="1" dirty="0">
              <a:solidFill>
                <a:srgbClr val="04046C"/>
              </a:solidFill>
            </a:endParaRPr>
          </a:p>
        </p:txBody>
      </p:sp>
      <p:sp>
        <p:nvSpPr>
          <p:cNvPr id="9" name="Rectangle 8">
            <a:extLst>
              <a:ext uri="{FF2B5EF4-FFF2-40B4-BE49-F238E27FC236}">
                <a16:creationId xmlns:a16="http://schemas.microsoft.com/office/drawing/2014/main" id="{5DB28E18-FDD6-4AB1-A8E3-4A87E14213C0}"/>
              </a:ext>
            </a:extLst>
          </p:cNvPr>
          <p:cNvSpPr/>
          <p:nvPr/>
        </p:nvSpPr>
        <p:spPr>
          <a:xfrm>
            <a:off x="403225" y="1452563"/>
            <a:ext cx="8283575" cy="246062"/>
          </a:xfrm>
          <a:prstGeom prst="rect">
            <a:avLst/>
          </a:prstGeom>
          <a:solidFill>
            <a:schemeClr val="accent1">
              <a:lumMod val="20000"/>
              <a:lumOff val="80000"/>
            </a:schemeClr>
          </a:solidFill>
        </p:spPr>
        <p:txBody>
          <a:bodyPr>
            <a:spAutoFit/>
          </a:bodyPr>
          <a:lstStyle/>
          <a:p>
            <a:pPr defTabSz="444500">
              <a:spcAft>
                <a:spcPts val="0"/>
              </a:spcAft>
              <a:defRPr/>
            </a:pPr>
            <a:r>
              <a:rPr lang="lv-LV" sz="1000" b="1" dirty="0">
                <a:solidFill>
                  <a:srgbClr val="04046C"/>
                </a:solidFill>
              </a:rPr>
              <a:t>Vienreizējie pasākumi * </a:t>
            </a:r>
            <a:r>
              <a:rPr lang="lv-LV" sz="1000" b="1" dirty="0">
                <a:solidFill>
                  <a:srgbClr val="FF0000"/>
                </a:solidFill>
              </a:rPr>
              <a:t>2024. gads 37 199 086 </a:t>
            </a:r>
            <a:r>
              <a:rPr lang="lv-LV" sz="1000" b="1" i="1" dirty="0">
                <a:solidFill>
                  <a:srgbClr val="FF0000"/>
                </a:solidFill>
              </a:rPr>
              <a:t>euro</a:t>
            </a:r>
            <a:r>
              <a:rPr lang="lv-LV" sz="1000" b="1" dirty="0">
                <a:solidFill>
                  <a:srgbClr val="FF0000"/>
                </a:solidFill>
              </a:rPr>
              <a:t>, 2025. gads 90 284 218 </a:t>
            </a:r>
            <a:r>
              <a:rPr lang="lv-LV" sz="1000" b="1" i="1" dirty="0" err="1">
                <a:solidFill>
                  <a:srgbClr val="FF0000"/>
                </a:solidFill>
              </a:rPr>
              <a:t>euro</a:t>
            </a:r>
            <a:r>
              <a:rPr lang="lv-LV" sz="1000" b="1" dirty="0">
                <a:solidFill>
                  <a:srgbClr val="FF0000"/>
                </a:solidFill>
              </a:rPr>
              <a:t>, 2026. gads 50 092 312 </a:t>
            </a:r>
            <a:r>
              <a:rPr lang="lv-LV" sz="1000" b="1" i="1" dirty="0" err="1">
                <a:solidFill>
                  <a:srgbClr val="FF0000"/>
                </a:solidFill>
              </a:rPr>
              <a:t>euro</a:t>
            </a:r>
            <a:endParaRPr lang="lv-LV" sz="1000" b="1" i="1" dirty="0">
              <a:solidFill>
                <a:srgbClr val="04046C"/>
              </a:solidFill>
            </a:endParaRPr>
          </a:p>
        </p:txBody>
      </p:sp>
      <p:graphicFrame>
        <p:nvGraphicFramePr>
          <p:cNvPr id="2" name="Table 1">
            <a:extLst>
              <a:ext uri="{FF2B5EF4-FFF2-40B4-BE49-F238E27FC236}">
                <a16:creationId xmlns:a16="http://schemas.microsoft.com/office/drawing/2014/main" id="{B28762D1-1CE6-4001-A758-E43418A2991C}"/>
              </a:ext>
            </a:extLst>
          </p:cNvPr>
          <p:cNvGraphicFramePr>
            <a:graphicFrameLocks noGrp="1"/>
          </p:cNvGraphicFramePr>
          <p:nvPr>
            <p:extLst/>
          </p:nvPr>
        </p:nvGraphicFramePr>
        <p:xfrm>
          <a:off x="430212" y="5276081"/>
          <a:ext cx="8229599" cy="312080"/>
        </p:xfrm>
        <a:graphic>
          <a:graphicData uri="http://schemas.openxmlformats.org/drawingml/2006/table">
            <a:tbl>
              <a:tblPr/>
              <a:tblGrid>
                <a:gridCol w="327727">
                  <a:extLst>
                    <a:ext uri="{9D8B030D-6E8A-4147-A177-3AD203B41FA5}">
                      <a16:colId xmlns:a16="http://schemas.microsoft.com/office/drawing/2014/main" val="3141860032"/>
                    </a:ext>
                  </a:extLst>
                </a:gridCol>
                <a:gridCol w="2306230">
                  <a:extLst>
                    <a:ext uri="{9D8B030D-6E8A-4147-A177-3AD203B41FA5}">
                      <a16:colId xmlns:a16="http://schemas.microsoft.com/office/drawing/2014/main" val="760025862"/>
                    </a:ext>
                  </a:extLst>
                </a:gridCol>
                <a:gridCol w="643317">
                  <a:extLst>
                    <a:ext uri="{9D8B030D-6E8A-4147-A177-3AD203B41FA5}">
                      <a16:colId xmlns:a16="http://schemas.microsoft.com/office/drawing/2014/main" val="2008290170"/>
                    </a:ext>
                  </a:extLst>
                </a:gridCol>
                <a:gridCol w="704007">
                  <a:extLst>
                    <a:ext uri="{9D8B030D-6E8A-4147-A177-3AD203B41FA5}">
                      <a16:colId xmlns:a16="http://schemas.microsoft.com/office/drawing/2014/main" val="3168653926"/>
                    </a:ext>
                  </a:extLst>
                </a:gridCol>
                <a:gridCol w="716145">
                  <a:extLst>
                    <a:ext uri="{9D8B030D-6E8A-4147-A177-3AD203B41FA5}">
                      <a16:colId xmlns:a16="http://schemas.microsoft.com/office/drawing/2014/main" val="259549161"/>
                    </a:ext>
                  </a:extLst>
                </a:gridCol>
                <a:gridCol w="3532173">
                  <a:extLst>
                    <a:ext uri="{9D8B030D-6E8A-4147-A177-3AD203B41FA5}">
                      <a16:colId xmlns:a16="http://schemas.microsoft.com/office/drawing/2014/main" val="2416916928"/>
                    </a:ext>
                  </a:extLst>
                </a:gridCol>
              </a:tblGrid>
              <a:tr h="188114">
                <a:tc>
                  <a:txBody>
                    <a:bodyPr/>
                    <a:lstStyle/>
                    <a:p>
                      <a:pPr algn="ctr" rtl="0" fontAlgn="ctr"/>
                      <a:endParaRPr lang="lv-LV" sz="1000" b="0" i="0" u="none" strike="noStrike" dirty="0">
                        <a:solidFill>
                          <a:srgbClr val="000000"/>
                        </a:solidFill>
                        <a:effectLst/>
                        <a:latin typeface="Times New Roman" panose="02020603050405020304" pitchFamily="18" charset="0"/>
                      </a:endParaRPr>
                    </a:p>
                  </a:txBody>
                  <a:tcPr marL="7283" marR="7283" marT="728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lv-LV" sz="1000" b="0" i="1" u="none" strike="noStrike" dirty="0">
                          <a:solidFill>
                            <a:srgbClr val="000000"/>
                          </a:solidFill>
                          <a:effectLst/>
                          <a:latin typeface="Times New Roman" panose="02020603050405020304" pitchFamily="18" charset="0"/>
                        </a:rPr>
                        <a:t>Ukrainas civiliedzīvotāju atbalstam (74.resors)</a:t>
                      </a:r>
                    </a:p>
                  </a:txBody>
                  <a:tcPr marL="7283" marR="7283" marT="728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lv-LV" sz="1000" b="0" i="1" u="none" strike="noStrike" dirty="0">
                          <a:solidFill>
                            <a:srgbClr val="000000"/>
                          </a:solidFill>
                          <a:effectLst/>
                          <a:latin typeface="Times New Roman" panose="02020603050405020304" pitchFamily="18" charset="0"/>
                        </a:rPr>
                        <a:t>70 000 000</a:t>
                      </a:r>
                    </a:p>
                  </a:txBody>
                  <a:tcPr marL="7283" marR="7283" marT="728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endParaRPr lang="lv-LV" sz="1000" b="0" i="1" u="none" strike="noStrike" dirty="0">
                        <a:solidFill>
                          <a:srgbClr val="000000"/>
                        </a:solidFill>
                        <a:effectLst/>
                        <a:latin typeface="Times New Roman" panose="02020603050405020304" pitchFamily="18" charset="0"/>
                      </a:endParaRPr>
                    </a:p>
                  </a:txBody>
                  <a:tcPr marL="7283" marR="7283" marT="728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endParaRPr lang="lv-LV" sz="1000" b="0" i="1" u="none" strike="noStrike" dirty="0">
                        <a:solidFill>
                          <a:srgbClr val="000000"/>
                        </a:solidFill>
                        <a:effectLst/>
                        <a:latin typeface="Times New Roman" panose="02020603050405020304" pitchFamily="18" charset="0"/>
                      </a:endParaRPr>
                    </a:p>
                  </a:txBody>
                  <a:tcPr marL="7283" marR="7283" marT="728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lv-LV" sz="1000" b="0" i="0" u="none" strike="noStrike" dirty="0">
                          <a:solidFill>
                            <a:srgbClr val="000000"/>
                          </a:solidFill>
                          <a:effectLst/>
                          <a:latin typeface="Times New Roman" panose="02020603050405020304" pitchFamily="18" charset="0"/>
                        </a:rPr>
                        <a:t>Finansējums rezervēts visām ministrijām, kuras nodrošina Ukrainas civiliedzīvotāju atbalsta pasākumus.</a:t>
                      </a:r>
                    </a:p>
                  </a:txBody>
                  <a:tcPr marL="7283" marR="7283" marT="728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93039594"/>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D25B8104-C035-44EB-B02A-4918C1282681}"/>
              </a:ext>
            </a:extLst>
          </p:cNvPr>
          <p:cNvSpPr>
            <a:spLocks noGrp="1"/>
          </p:cNvSpPr>
          <p:nvPr>
            <p:ph type="title"/>
          </p:nvPr>
        </p:nvSpPr>
        <p:spPr>
          <a:xfrm>
            <a:off x="1547812" y="288924"/>
            <a:ext cx="7123221" cy="1237178"/>
          </a:xfrm>
        </p:spPr>
        <p:txBody>
          <a:bodyPr>
            <a:normAutofit/>
          </a:bodyPr>
          <a:lstStyle/>
          <a:p>
            <a:pPr algn="ctr">
              <a:defRPr/>
            </a:pPr>
            <a:r>
              <a:rPr lang="lv-LV" altLang="lv-LV" sz="1400" dirty="0">
                <a:solidFill>
                  <a:srgbClr val="04046C"/>
                </a:solidFill>
                <a:latin typeface="Times New Roman" panose="02020603050405020304" pitchFamily="18" charset="0"/>
                <a:cs typeface="Times New Roman" panose="02020603050405020304" pitchFamily="18" charset="0"/>
              </a:rPr>
              <a:t>IEKŠLIETU MINISTRIJAS IZDEVUMI ES POLITIKU INSTRUMENTU UN PĀRĒJĀS ĀRVALSTU FINANŠU PALĪDZĪBAS LĪDZFINANSĒTO PROJEKTU UN PASĀKUMU ĪSTENOŠANAI 2024.-2026.GADĀ </a:t>
            </a:r>
            <a:r>
              <a:rPr lang="lv-LV" altLang="lv-LV" sz="1200" dirty="0">
                <a:solidFill>
                  <a:srgbClr val="04046C"/>
                </a:solidFill>
                <a:latin typeface="Times New Roman" panose="02020603050405020304" pitchFamily="18" charset="0"/>
                <a:cs typeface="Times New Roman" panose="02020603050405020304" pitchFamily="18" charset="0"/>
              </a:rPr>
              <a:t>(bez ārvalstu finanšu palīdzības atmaksām valsts pamatbudžetam)</a:t>
            </a:r>
          </a:p>
        </p:txBody>
      </p:sp>
      <p:sp>
        <p:nvSpPr>
          <p:cNvPr id="32771" name="Slide Number Placeholder 5">
            <a:extLst>
              <a:ext uri="{FF2B5EF4-FFF2-40B4-BE49-F238E27FC236}">
                <a16:creationId xmlns:a16="http://schemas.microsoft.com/office/drawing/2014/main" id="{0B71EA4A-4632-4571-A5DC-692AF6A6D3A4}"/>
              </a:ext>
            </a:extLst>
          </p:cNvPr>
          <p:cNvSpPr>
            <a:spLocks noGrp="1"/>
          </p:cNvSpPr>
          <p:nvPr>
            <p:ph type="sldNum" sz="quarter" idx="13"/>
          </p:nvPr>
        </p:nvSpPr>
        <p:spPr bwMode="auto">
          <a:xfrm>
            <a:off x="8467725" y="6324600"/>
            <a:ext cx="37147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A9A0824-18A6-4B46-B17D-EEF52A9BB334}" type="slidenum">
              <a:rPr lang="en-US" altLang="lv-LV" smtClean="0"/>
              <a:pPr/>
              <a:t>21</a:t>
            </a:fld>
            <a:endParaRPr lang="en-US" altLang="lv-LV"/>
          </a:p>
        </p:txBody>
      </p:sp>
      <p:graphicFrame>
        <p:nvGraphicFramePr>
          <p:cNvPr id="7" name="Chart 6">
            <a:extLst>
              <a:ext uri="{FF2B5EF4-FFF2-40B4-BE49-F238E27FC236}">
                <a16:creationId xmlns:a16="http://schemas.microsoft.com/office/drawing/2014/main" id="{57A35836-7567-42AF-A1FA-28DF1258877F}"/>
              </a:ext>
            </a:extLst>
          </p:cNvPr>
          <p:cNvGraphicFramePr>
            <a:graphicFrameLocks/>
          </p:cNvGraphicFramePr>
          <p:nvPr>
            <p:extLst>
              <p:ext uri="{D42A27DB-BD31-4B8C-83A1-F6EECF244321}">
                <p14:modId xmlns:p14="http://schemas.microsoft.com/office/powerpoint/2010/main" val="2863735318"/>
              </p:ext>
            </p:extLst>
          </p:nvPr>
        </p:nvGraphicFramePr>
        <p:xfrm>
          <a:off x="224790" y="1424940"/>
          <a:ext cx="8694420" cy="4617720"/>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EBB7B6C-DE19-4506-935E-CB0570D69E0C}"/>
              </a:ext>
            </a:extLst>
          </p:cNvPr>
          <p:cNvPicPr>
            <a:picLocks noChangeAspect="1"/>
          </p:cNvPicPr>
          <p:nvPr/>
        </p:nvPicPr>
        <p:blipFill>
          <a:blip r:embed="rId4"/>
          <a:stretch>
            <a:fillRect/>
          </a:stretch>
        </p:blipFill>
        <p:spPr>
          <a:xfrm>
            <a:off x="699354" y="2329962"/>
            <a:ext cx="1911961" cy="171853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9EFA7712-14CD-4034-BAFE-CC20E4063204}"/>
              </a:ext>
            </a:extLst>
          </p:cNvPr>
          <p:cNvSpPr txBox="1">
            <a:spLocks/>
          </p:cNvSpPr>
          <p:nvPr/>
        </p:nvSpPr>
        <p:spPr bwMode="auto">
          <a:xfrm>
            <a:off x="839788" y="3403600"/>
            <a:ext cx="7237412"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57" tIns="46979" rIns="93957" bIns="46979"/>
          <a:lstStyle>
            <a:lvl1pPr>
              <a:spcBef>
                <a:spcPct val="20000"/>
              </a:spcBef>
              <a:buFont typeface="Arial" panose="020B0604020202020204" pitchFamily="34" charset="0"/>
              <a:buChar char="•"/>
              <a:defRPr sz="3300">
                <a:solidFill>
                  <a:schemeClr val="tx1"/>
                </a:solidFill>
                <a:latin typeface="Times New Roman" panose="02020603050405020304" pitchFamily="18" charset="0"/>
              </a:defRPr>
            </a:lvl1pPr>
            <a:lvl2pPr marL="762000" indent="-292100">
              <a:spcBef>
                <a:spcPct val="20000"/>
              </a:spcBef>
              <a:buFont typeface="Arial" panose="020B0604020202020204" pitchFamily="34" charset="0"/>
              <a:buChar char="–"/>
              <a:defRPr sz="2900">
                <a:solidFill>
                  <a:schemeClr val="tx1"/>
                </a:solidFill>
                <a:latin typeface="Times New Roman" panose="02020603050405020304" pitchFamily="18" charset="0"/>
              </a:defRPr>
            </a:lvl2pPr>
            <a:lvl3pPr marL="1173163" indent="-233363">
              <a:spcBef>
                <a:spcPct val="20000"/>
              </a:spcBef>
              <a:buFont typeface="Arial" panose="020B0604020202020204" pitchFamily="34" charset="0"/>
              <a:buChar char="•"/>
              <a:defRPr sz="2500">
                <a:solidFill>
                  <a:schemeClr val="tx1"/>
                </a:solidFill>
                <a:latin typeface="Times New Roman" panose="02020603050405020304" pitchFamily="18" charset="0"/>
              </a:defRPr>
            </a:lvl3pPr>
            <a:lvl4pPr marL="1643063" indent="-233363">
              <a:spcBef>
                <a:spcPct val="20000"/>
              </a:spcBef>
              <a:buFont typeface="Arial" panose="020B0604020202020204" pitchFamily="34" charset="0"/>
              <a:buChar char="–"/>
              <a:defRPr sz="1900">
                <a:solidFill>
                  <a:schemeClr val="tx1"/>
                </a:solidFill>
                <a:latin typeface="Times New Roman" panose="02020603050405020304" pitchFamily="18" charset="0"/>
              </a:defRPr>
            </a:lvl4pPr>
            <a:lvl5pPr marL="2112963" indent="-233363">
              <a:spcBef>
                <a:spcPct val="20000"/>
              </a:spcBef>
              <a:buFont typeface="Arial" panose="020B0604020202020204" pitchFamily="34" charset="0"/>
              <a:buChar char="»"/>
              <a:defRPr sz="1900">
                <a:solidFill>
                  <a:schemeClr val="tx1"/>
                </a:solidFill>
                <a:latin typeface="Times New Roman" panose="02020603050405020304" pitchFamily="18" charset="0"/>
              </a:defRPr>
            </a:lvl5pPr>
            <a:lvl6pPr marL="25701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6pPr>
            <a:lvl7pPr marL="30273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7pPr>
            <a:lvl8pPr marL="34845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8pPr>
            <a:lvl9pPr marL="39417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9pPr>
          </a:lstStyle>
          <a:p>
            <a:pPr algn="ctr">
              <a:spcBef>
                <a:spcPct val="0"/>
              </a:spcBef>
              <a:buFontTx/>
              <a:buNone/>
            </a:pPr>
            <a:r>
              <a:rPr lang="lv-LV" altLang="lv-LV" sz="2000" b="1">
                <a:solidFill>
                  <a:srgbClr val="04046C"/>
                </a:solidFill>
                <a:ea typeface="Verdana" panose="020B0604030504040204" pitchFamily="34" charset="0"/>
                <a:cs typeface="Times New Roman" panose="02020603050405020304" pitchFamily="18" charset="0"/>
              </a:rPr>
              <a:t>Paldies par uzmanību!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1035971-390E-4D1A-99A1-27E0F7A81EB8}"/>
              </a:ext>
            </a:extLst>
          </p:cNvPr>
          <p:cNvSpPr txBox="1">
            <a:spLocks/>
          </p:cNvSpPr>
          <p:nvPr/>
        </p:nvSpPr>
        <p:spPr bwMode="auto">
          <a:xfrm>
            <a:off x="1708981" y="435128"/>
            <a:ext cx="7264751" cy="848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57" tIns="46979" rIns="93957" bIns="46979">
            <a:norm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ctr">
              <a:defRPr/>
            </a:pPr>
            <a:r>
              <a:rPr lang="lv-LV" altLang="lv-LV" sz="1600" dirty="0">
                <a:solidFill>
                  <a:srgbClr val="04046C"/>
                </a:solidFill>
                <a:latin typeface="Times New Roman" panose="02020603050405020304" pitchFamily="18" charset="0"/>
                <a:cs typeface="Times New Roman" panose="02020603050405020304" pitchFamily="18" charset="0"/>
              </a:rPr>
              <a:t>IEKŠLIETU MINISTRIJAS 2024. -2026.GADA BĀZES IZDEVUMU PASĀKUMI VALSTS PAMATFUNKCIJU ĪSTENOŠANAI  (II)</a:t>
            </a:r>
          </a:p>
          <a:p>
            <a:pPr algn="ctr">
              <a:defRPr/>
            </a:pPr>
            <a:r>
              <a:rPr lang="lv-LV" altLang="lv-LV" sz="1400" dirty="0">
                <a:solidFill>
                  <a:srgbClr val="04046C"/>
                </a:solidFill>
                <a:latin typeface="Times New Roman" panose="02020603050405020304" pitchFamily="18" charset="0"/>
                <a:cs typeface="Times New Roman" panose="02020603050405020304" pitchFamily="18" charset="0"/>
              </a:rPr>
              <a:t>(piešķirta papildu dotācija atbilstoši tiesību aktiem (II))</a:t>
            </a:r>
          </a:p>
        </p:txBody>
      </p:sp>
      <p:sp>
        <p:nvSpPr>
          <p:cNvPr id="5" name="Slide Number Placeholder 4">
            <a:extLst>
              <a:ext uri="{FF2B5EF4-FFF2-40B4-BE49-F238E27FC236}">
                <a16:creationId xmlns:a16="http://schemas.microsoft.com/office/drawing/2014/main" id="{59C179A3-861C-44AA-9749-A4341B4972D5}"/>
              </a:ext>
            </a:extLst>
          </p:cNvPr>
          <p:cNvSpPr>
            <a:spLocks noGrp="1"/>
          </p:cNvSpPr>
          <p:nvPr>
            <p:ph type="sldNum" sz="quarter" idx="13"/>
          </p:nvPr>
        </p:nvSpPr>
        <p:spPr/>
        <p:txBody>
          <a:bodyPr/>
          <a:lstStyle/>
          <a:p>
            <a:pPr>
              <a:defRPr/>
            </a:pPr>
            <a:fld id="{04B6ED29-4716-4D18-BCAA-2503C8CA31C8}" type="slidenum">
              <a:rPr lang="en-US" altLang="lv-LV" smtClean="0"/>
              <a:pPr>
                <a:defRPr/>
              </a:pPr>
              <a:t>3</a:t>
            </a:fld>
            <a:endParaRPr lang="en-US" altLang="lv-LV"/>
          </a:p>
        </p:txBody>
      </p:sp>
      <p:graphicFrame>
        <p:nvGraphicFramePr>
          <p:cNvPr id="3" name="Table 2">
            <a:extLst>
              <a:ext uri="{FF2B5EF4-FFF2-40B4-BE49-F238E27FC236}">
                <a16:creationId xmlns:a16="http://schemas.microsoft.com/office/drawing/2014/main" id="{A74A814F-CD90-43AA-A56F-82B4A2E31175}"/>
              </a:ext>
            </a:extLst>
          </p:cNvPr>
          <p:cNvGraphicFramePr>
            <a:graphicFrameLocks noGrp="1"/>
          </p:cNvGraphicFramePr>
          <p:nvPr>
            <p:extLst>
              <p:ext uri="{D42A27DB-BD31-4B8C-83A1-F6EECF244321}">
                <p14:modId xmlns:p14="http://schemas.microsoft.com/office/powerpoint/2010/main" val="1298233392"/>
              </p:ext>
            </p:extLst>
          </p:nvPr>
        </p:nvGraphicFramePr>
        <p:xfrm>
          <a:off x="512905" y="2536826"/>
          <a:ext cx="8460827" cy="3774885"/>
        </p:xfrm>
        <a:graphic>
          <a:graphicData uri="http://schemas.openxmlformats.org/drawingml/2006/table">
            <a:tbl>
              <a:tblPr/>
              <a:tblGrid>
                <a:gridCol w="467265">
                  <a:extLst>
                    <a:ext uri="{9D8B030D-6E8A-4147-A177-3AD203B41FA5}">
                      <a16:colId xmlns:a16="http://schemas.microsoft.com/office/drawing/2014/main" val="3405988185"/>
                    </a:ext>
                  </a:extLst>
                </a:gridCol>
                <a:gridCol w="4889590">
                  <a:extLst>
                    <a:ext uri="{9D8B030D-6E8A-4147-A177-3AD203B41FA5}">
                      <a16:colId xmlns:a16="http://schemas.microsoft.com/office/drawing/2014/main" val="3336445144"/>
                    </a:ext>
                  </a:extLst>
                </a:gridCol>
                <a:gridCol w="1084722">
                  <a:extLst>
                    <a:ext uri="{9D8B030D-6E8A-4147-A177-3AD203B41FA5}">
                      <a16:colId xmlns:a16="http://schemas.microsoft.com/office/drawing/2014/main" val="1917986205"/>
                    </a:ext>
                  </a:extLst>
                </a:gridCol>
                <a:gridCol w="1034657">
                  <a:extLst>
                    <a:ext uri="{9D8B030D-6E8A-4147-A177-3AD203B41FA5}">
                      <a16:colId xmlns:a16="http://schemas.microsoft.com/office/drawing/2014/main" val="369386060"/>
                    </a:ext>
                  </a:extLst>
                </a:gridCol>
                <a:gridCol w="984593">
                  <a:extLst>
                    <a:ext uri="{9D8B030D-6E8A-4147-A177-3AD203B41FA5}">
                      <a16:colId xmlns:a16="http://schemas.microsoft.com/office/drawing/2014/main" val="1836806004"/>
                    </a:ext>
                  </a:extLst>
                </a:gridCol>
              </a:tblGrid>
              <a:tr h="245940">
                <a:tc>
                  <a:txBody>
                    <a:bodyPr/>
                    <a:lstStyle/>
                    <a:p>
                      <a:pPr algn="ctr" rtl="0" fontAlgn="ctr"/>
                      <a:r>
                        <a:rPr lang="lv-LV" sz="1000" b="1" i="0" u="none" strike="noStrike">
                          <a:solidFill>
                            <a:srgbClr val="000000"/>
                          </a:solidFill>
                          <a:effectLst>
                            <a:outerShdw blurRad="50800" dist="38100" algn="tr" rotWithShape="0">
                              <a:prstClr val="black">
                                <a:alpha val="40000"/>
                              </a:prstClr>
                            </a:outerShdw>
                          </a:effectLst>
                          <a:latin typeface="Times New Roman" panose="02020603050405020304" pitchFamily="18" charset="0"/>
                        </a:rPr>
                        <a:t>Nr.p.k.</a:t>
                      </a:r>
                    </a:p>
                  </a:txBody>
                  <a:tcPr marL="6931" marR="6931" marT="693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ctr" rtl="0" fontAlgn="ctr"/>
                      <a:r>
                        <a:rPr lang="lv-LV" sz="1000" b="1" i="0" u="none" strike="noStrike" dirty="0">
                          <a:solidFill>
                            <a:srgbClr val="000000"/>
                          </a:solidFill>
                          <a:effectLst>
                            <a:outerShdw blurRad="50800" dist="38100" algn="tr" rotWithShape="0">
                              <a:prstClr val="black">
                                <a:alpha val="40000"/>
                              </a:prstClr>
                            </a:outerShdw>
                          </a:effectLst>
                          <a:latin typeface="Times New Roman" panose="02020603050405020304" pitchFamily="18" charset="0"/>
                        </a:rPr>
                        <a:t>Pasākuma nosaukums</a:t>
                      </a:r>
                    </a:p>
                  </a:txBody>
                  <a:tcPr marL="6931" marR="6931" marT="693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ctr" rtl="0" fontAlgn="ctr"/>
                      <a:r>
                        <a:rPr lang="lv-LV" sz="1000" b="1" i="0" u="none" strike="noStrike">
                          <a:solidFill>
                            <a:srgbClr val="000000"/>
                          </a:solidFill>
                          <a:effectLst>
                            <a:outerShdw blurRad="50800" dist="38100" algn="tr" rotWithShape="0">
                              <a:prstClr val="black">
                                <a:alpha val="40000"/>
                              </a:prstClr>
                            </a:outerShdw>
                          </a:effectLst>
                          <a:latin typeface="Times New Roman" panose="02020603050405020304" pitchFamily="18" charset="0"/>
                        </a:rPr>
                        <a:t>2024.gads</a:t>
                      </a:r>
                    </a:p>
                  </a:txBody>
                  <a:tcPr marL="6931" marR="6931" marT="693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ctr" rtl="0" fontAlgn="ctr"/>
                      <a:r>
                        <a:rPr lang="lv-LV" sz="1000" b="1" i="0" u="none" strike="noStrike">
                          <a:solidFill>
                            <a:srgbClr val="000000"/>
                          </a:solidFill>
                          <a:effectLst>
                            <a:outerShdw blurRad="50800" dist="38100" algn="tr" rotWithShape="0">
                              <a:prstClr val="black">
                                <a:alpha val="40000"/>
                              </a:prstClr>
                            </a:outerShdw>
                          </a:effectLst>
                          <a:latin typeface="Times New Roman" panose="02020603050405020304" pitchFamily="18" charset="0"/>
                        </a:rPr>
                        <a:t>2025.gads</a:t>
                      </a:r>
                    </a:p>
                  </a:txBody>
                  <a:tcPr marL="6931" marR="6931" marT="693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ctr" rtl="0" fontAlgn="ctr"/>
                      <a:r>
                        <a:rPr lang="lv-LV" sz="1000" b="1" i="0" u="none" strike="noStrike">
                          <a:solidFill>
                            <a:srgbClr val="000000"/>
                          </a:solidFill>
                          <a:effectLst>
                            <a:outerShdw blurRad="50800" dist="38100" algn="tr" rotWithShape="0">
                              <a:prstClr val="black">
                                <a:alpha val="40000"/>
                              </a:prstClr>
                            </a:outerShdw>
                          </a:effectLst>
                          <a:latin typeface="Times New Roman" panose="02020603050405020304" pitchFamily="18" charset="0"/>
                        </a:rPr>
                        <a:t>2026.gads</a:t>
                      </a:r>
                    </a:p>
                  </a:txBody>
                  <a:tcPr marL="6931" marR="6931" marT="693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extLst>
                  <a:ext uri="{0D108BD9-81ED-4DB2-BD59-A6C34878D82A}">
                    <a16:rowId xmlns:a16="http://schemas.microsoft.com/office/drawing/2014/main" val="3405210013"/>
                  </a:ext>
                </a:extLst>
              </a:tr>
              <a:tr h="229171">
                <a:tc>
                  <a:txBody>
                    <a:bodyPr/>
                    <a:lstStyle/>
                    <a:p>
                      <a:pPr algn="l" rtl="0" fontAlgn="ctr"/>
                      <a:r>
                        <a:rPr lang="lv-LV" sz="1000" b="1" i="0" u="none" strike="noStrike">
                          <a:solidFill>
                            <a:srgbClr val="000000"/>
                          </a:solidFill>
                          <a:effectLst/>
                          <a:latin typeface="Times New Roman" panose="02020603050405020304" pitchFamily="18" charset="0"/>
                        </a:rPr>
                        <a:t>4.</a:t>
                      </a:r>
                    </a:p>
                  </a:txBody>
                  <a:tcPr marL="6931" marR="6931" marT="693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l" rtl="0" fontAlgn="ctr"/>
                      <a:r>
                        <a:rPr lang="lv-LV" sz="1000" b="1" i="0" u="none" strike="noStrike">
                          <a:solidFill>
                            <a:srgbClr val="000000"/>
                          </a:solidFill>
                          <a:effectLst/>
                          <a:latin typeface="Times New Roman" panose="02020603050405020304" pitchFamily="18" charset="0"/>
                        </a:rPr>
                        <a:t> Informācijas tehnoloģiju sistēmas un citu kapitālieguldījumu uzturēšana</a:t>
                      </a:r>
                    </a:p>
                  </a:txBody>
                  <a:tcPr marL="6931" marR="6931" marT="693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ctr" rtl="0" fontAlgn="ctr"/>
                      <a:r>
                        <a:rPr lang="lv-LV" sz="1000" b="1" i="0" u="none" strike="noStrike">
                          <a:solidFill>
                            <a:srgbClr val="000000"/>
                          </a:solidFill>
                          <a:effectLst/>
                          <a:latin typeface="Times New Roman" panose="02020603050405020304" pitchFamily="18" charset="0"/>
                        </a:rPr>
                        <a:t>61 171</a:t>
                      </a:r>
                    </a:p>
                  </a:txBody>
                  <a:tcPr marL="6931" marR="6931" marT="693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ctr" rtl="0" fontAlgn="ctr"/>
                      <a:r>
                        <a:rPr lang="lv-LV" sz="1000" b="1" i="0" u="none" strike="noStrike">
                          <a:solidFill>
                            <a:srgbClr val="000000"/>
                          </a:solidFill>
                          <a:effectLst/>
                          <a:latin typeface="Times New Roman" panose="02020603050405020304" pitchFamily="18" charset="0"/>
                        </a:rPr>
                        <a:t>49 247</a:t>
                      </a:r>
                    </a:p>
                  </a:txBody>
                  <a:tcPr marL="6931" marR="6931" marT="693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ctr" rtl="0" fontAlgn="ctr"/>
                      <a:r>
                        <a:rPr lang="lv-LV" sz="1000" b="1" i="0" u="none" strike="noStrike">
                          <a:solidFill>
                            <a:srgbClr val="000000"/>
                          </a:solidFill>
                          <a:effectLst/>
                          <a:latin typeface="Times New Roman" panose="02020603050405020304" pitchFamily="18" charset="0"/>
                        </a:rPr>
                        <a:t>66 711</a:t>
                      </a:r>
                    </a:p>
                  </a:txBody>
                  <a:tcPr marL="6931" marR="6931" marT="693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extLst>
                  <a:ext uri="{0D108BD9-81ED-4DB2-BD59-A6C34878D82A}">
                    <a16:rowId xmlns:a16="http://schemas.microsoft.com/office/drawing/2014/main" val="3943468594"/>
                  </a:ext>
                </a:extLst>
              </a:tr>
              <a:tr h="670747">
                <a:tc gridSpan="5">
                  <a:txBody>
                    <a:bodyPr/>
                    <a:lstStyle/>
                    <a:p>
                      <a:pPr algn="l" rtl="0" fontAlgn="ctr"/>
                      <a:r>
                        <a:rPr lang="lv-LV" sz="1000" b="0" i="0" u="none" strike="noStrike" dirty="0">
                          <a:solidFill>
                            <a:srgbClr val="000000"/>
                          </a:solidFill>
                          <a:effectLst/>
                          <a:latin typeface="Times New Roman" panose="02020603050405020304" pitchFamily="18" charset="0"/>
                        </a:rPr>
                        <a:t>Iekšlietu ministrijas Informācijas centrs - izdevumu palielinājums Eiropas Reģionālās attīstības fonda (ERAF) projekta “Valsts un pašvaldību iestāžu tīmekļvietņu vienotā platforma” ietvaros izstrādātās tīmekļvietņu vienotās platformas uzturēšanas izdevumu segšanai - 24 110 EUR</a:t>
                      </a:r>
                      <a:br>
                        <a:rPr lang="lv-LV" sz="1000" b="0" i="0" u="none" strike="noStrike" dirty="0">
                          <a:solidFill>
                            <a:srgbClr val="000000"/>
                          </a:solidFill>
                          <a:effectLst/>
                          <a:latin typeface="Times New Roman" panose="02020603050405020304" pitchFamily="18" charset="0"/>
                        </a:rPr>
                      </a:br>
                      <a:r>
                        <a:rPr lang="lv-LV" sz="1000" b="0" i="0" u="none" strike="noStrike" dirty="0">
                          <a:solidFill>
                            <a:srgbClr val="000000"/>
                          </a:solidFill>
                          <a:effectLst/>
                          <a:latin typeface="Times New Roman" panose="02020603050405020304" pitchFamily="18" charset="0"/>
                        </a:rPr>
                        <a:t>Valsts ugunsdzēsības un glābšanas dienests - ugunsdzēsības un glābšanas darbu autocisternu uzturēšanai- 2024.g.37 061 EUR, 2025.g. 25 137 EUR, 2026.g. un turpmāk - 42 601 EUR</a:t>
                      </a:r>
                    </a:p>
                  </a:txBody>
                  <a:tcPr marL="6931" marR="6931" marT="693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3631164572"/>
                  </a:ext>
                </a:extLst>
              </a:tr>
              <a:tr h="134616">
                <a:tc>
                  <a:txBody>
                    <a:bodyPr/>
                    <a:lstStyle/>
                    <a:p>
                      <a:pPr algn="l" rtl="0" fontAlgn="ctr"/>
                      <a:r>
                        <a:rPr lang="lv-LV" sz="1000" b="1" i="0" u="none" strike="noStrike">
                          <a:solidFill>
                            <a:srgbClr val="000000"/>
                          </a:solidFill>
                          <a:effectLst/>
                          <a:latin typeface="Times New Roman" panose="02020603050405020304" pitchFamily="18" charset="0"/>
                        </a:rPr>
                        <a:t>5. </a:t>
                      </a:r>
                    </a:p>
                  </a:txBody>
                  <a:tcPr marL="6931" marR="6931" marT="693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l" rtl="0" fontAlgn="ctr"/>
                      <a:r>
                        <a:rPr lang="lv-LV" sz="1000" b="1" i="0" u="none" strike="noStrike">
                          <a:solidFill>
                            <a:srgbClr val="000000"/>
                          </a:solidFill>
                          <a:effectLst/>
                          <a:latin typeface="Times New Roman" panose="02020603050405020304" pitchFamily="18" charset="0"/>
                        </a:rPr>
                        <a:t>Vēlēšanu norises nodrošināšana</a:t>
                      </a:r>
                    </a:p>
                  </a:txBody>
                  <a:tcPr marL="6931" marR="6931" marT="693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ctr" rtl="0" fontAlgn="ctr"/>
                      <a:r>
                        <a:rPr lang="lv-LV" sz="1000" b="1" i="0" u="none" strike="noStrike">
                          <a:solidFill>
                            <a:srgbClr val="000000"/>
                          </a:solidFill>
                          <a:effectLst/>
                          <a:latin typeface="Times New Roman" panose="02020603050405020304" pitchFamily="18" charset="0"/>
                        </a:rPr>
                        <a:t>103 818</a:t>
                      </a:r>
                    </a:p>
                  </a:txBody>
                  <a:tcPr marL="6931" marR="6931" marT="693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ctr" rtl="0" fontAlgn="ctr"/>
                      <a:r>
                        <a:rPr lang="lv-LV" sz="1000" b="1" i="0" u="none" strike="noStrike">
                          <a:solidFill>
                            <a:srgbClr val="000000"/>
                          </a:solidFill>
                          <a:effectLst/>
                          <a:latin typeface="Times New Roman" panose="02020603050405020304" pitchFamily="18" charset="0"/>
                        </a:rPr>
                        <a:t>0</a:t>
                      </a:r>
                    </a:p>
                  </a:txBody>
                  <a:tcPr marL="6931" marR="6931" marT="693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ctr" rtl="0" fontAlgn="ctr"/>
                      <a:r>
                        <a:rPr lang="lv-LV" sz="1000" b="1" i="0" u="none" strike="noStrike">
                          <a:solidFill>
                            <a:srgbClr val="000000"/>
                          </a:solidFill>
                          <a:effectLst/>
                          <a:latin typeface="Times New Roman" panose="02020603050405020304" pitchFamily="18" charset="0"/>
                        </a:rPr>
                        <a:t>79 739</a:t>
                      </a:r>
                    </a:p>
                  </a:txBody>
                  <a:tcPr marL="6931" marR="6931" marT="693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extLst>
                  <a:ext uri="{0D108BD9-81ED-4DB2-BD59-A6C34878D82A}">
                    <a16:rowId xmlns:a16="http://schemas.microsoft.com/office/drawing/2014/main" val="211088211"/>
                  </a:ext>
                </a:extLst>
              </a:tr>
              <a:tr h="419217">
                <a:tc gridSpan="5">
                  <a:txBody>
                    <a:bodyPr/>
                    <a:lstStyle/>
                    <a:p>
                      <a:pPr algn="l" rtl="0" fontAlgn="ctr"/>
                      <a:r>
                        <a:rPr lang="lv-LV" sz="1000" b="0" i="0" u="none" strike="noStrike">
                          <a:solidFill>
                            <a:srgbClr val="000000"/>
                          </a:solidFill>
                          <a:effectLst/>
                          <a:latin typeface="Times New Roman" panose="02020603050405020304" pitchFamily="18" charset="0"/>
                        </a:rPr>
                        <a:t>Izdevumu palielinājums Eiroparlamenta vēlēšanu norises 2024. gadā nodrošināšanai (Vēlētāju reģistra drošības risku attīstībai un pilnveidošanai un tehniskā atbalsta nodrošināšanai) - 2024.g. 103 818 EUR;</a:t>
                      </a:r>
                      <a:br>
                        <a:rPr lang="lv-LV" sz="1000" b="0" i="0" u="none" strike="noStrike">
                          <a:solidFill>
                            <a:srgbClr val="000000"/>
                          </a:solidFill>
                          <a:effectLst/>
                          <a:latin typeface="Times New Roman" panose="02020603050405020304" pitchFamily="18" charset="0"/>
                        </a:rPr>
                      </a:br>
                      <a:r>
                        <a:rPr lang="lv-LV" sz="1000" b="0" i="0" u="none" strike="noStrike">
                          <a:solidFill>
                            <a:srgbClr val="000000"/>
                          </a:solidFill>
                          <a:effectLst/>
                          <a:latin typeface="Times New Roman" panose="02020603050405020304" pitchFamily="18" charset="0"/>
                        </a:rPr>
                        <a:t>Izdevumu palielinājums Saeimas vēlēšanu norises nodrošināšanai - 2026.g. 79 739 EUR</a:t>
                      </a:r>
                    </a:p>
                  </a:txBody>
                  <a:tcPr marL="6931" marR="6931" marT="693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1358049298"/>
                  </a:ext>
                </a:extLst>
              </a:tr>
              <a:tr h="531007">
                <a:tc>
                  <a:txBody>
                    <a:bodyPr/>
                    <a:lstStyle/>
                    <a:p>
                      <a:pPr algn="l" rtl="0" fontAlgn="ctr"/>
                      <a:r>
                        <a:rPr lang="lv-LV" sz="1000" b="1" i="0" u="none" strike="noStrike">
                          <a:solidFill>
                            <a:srgbClr val="000000"/>
                          </a:solidFill>
                          <a:effectLst/>
                          <a:latin typeface="Times New Roman" panose="02020603050405020304" pitchFamily="18" charset="0"/>
                        </a:rPr>
                        <a:t>6.</a:t>
                      </a:r>
                    </a:p>
                  </a:txBody>
                  <a:tcPr marL="6931" marR="6931" marT="693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l" rtl="0" fontAlgn="ctr"/>
                      <a:r>
                        <a:rPr lang="lv-LV" sz="1000" b="1" i="0" u="none" strike="noStrike">
                          <a:solidFill>
                            <a:srgbClr val="000000"/>
                          </a:solidFill>
                          <a:effectLst/>
                          <a:latin typeface="Times New Roman" panose="02020603050405020304" pitchFamily="18" charset="0"/>
                        </a:rPr>
                        <a:t> Izdevumu palielinājums, lai Iekšējās drošības birojam nodrošinātu nepieciešamo finansējumu telpu nomas maksas izdevumu segšanai par nekustamo īpašumu Krišjāņa Valdemāra ielā 1A, Rīgā</a:t>
                      </a:r>
                    </a:p>
                  </a:txBody>
                  <a:tcPr marL="6931" marR="6931" marT="693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ctr" rtl="0" fontAlgn="ctr"/>
                      <a:r>
                        <a:rPr lang="lv-LV" sz="1000" b="1" i="0" u="none" strike="noStrike">
                          <a:solidFill>
                            <a:srgbClr val="000000"/>
                          </a:solidFill>
                          <a:effectLst/>
                          <a:latin typeface="Times New Roman" panose="02020603050405020304" pitchFamily="18" charset="0"/>
                        </a:rPr>
                        <a:t>0</a:t>
                      </a:r>
                    </a:p>
                  </a:txBody>
                  <a:tcPr marL="6931" marR="6931" marT="693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ctr" rtl="0" fontAlgn="ctr"/>
                      <a:r>
                        <a:rPr lang="lv-LV" sz="1000" b="1" i="0" u="none" strike="noStrike">
                          <a:solidFill>
                            <a:srgbClr val="000000"/>
                          </a:solidFill>
                          <a:effectLst/>
                          <a:latin typeface="Times New Roman" panose="02020603050405020304" pitchFamily="18" charset="0"/>
                        </a:rPr>
                        <a:t>0</a:t>
                      </a:r>
                    </a:p>
                  </a:txBody>
                  <a:tcPr marL="6931" marR="6931" marT="693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ctr" rtl="0" fontAlgn="ctr"/>
                      <a:r>
                        <a:rPr lang="lv-LV" sz="1000" b="1" i="0" u="none" strike="noStrike">
                          <a:solidFill>
                            <a:srgbClr val="000000"/>
                          </a:solidFill>
                          <a:effectLst/>
                          <a:latin typeface="Times New Roman" panose="02020603050405020304" pitchFamily="18" charset="0"/>
                        </a:rPr>
                        <a:t>401 850</a:t>
                      </a:r>
                    </a:p>
                  </a:txBody>
                  <a:tcPr marL="6931" marR="6931" marT="693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extLst>
                  <a:ext uri="{0D108BD9-81ED-4DB2-BD59-A6C34878D82A}">
                    <a16:rowId xmlns:a16="http://schemas.microsoft.com/office/drawing/2014/main" val="3975613542"/>
                  </a:ext>
                </a:extLst>
              </a:tr>
              <a:tr h="609261">
                <a:tc gridSpan="5">
                  <a:txBody>
                    <a:bodyPr/>
                    <a:lstStyle/>
                    <a:p>
                      <a:pPr algn="l" rtl="0" fontAlgn="ctr"/>
                      <a:r>
                        <a:rPr lang="lv-LV" sz="1000" b="0" i="0" u="none" strike="noStrike">
                          <a:solidFill>
                            <a:srgbClr val="000000"/>
                          </a:solidFill>
                          <a:effectLst/>
                          <a:latin typeface="Times New Roman" panose="02020603050405020304" pitchFamily="18" charset="0"/>
                        </a:rPr>
                        <a:t>Atbilstoši Ministru kabineta 2015. gada 9. jūnija rīkojuma Nr.299 “Par ilgtermiņa saistībām Iekšlietu ministrijai Iekšējās drošības biroja funkciju nodrošināšanai” 1.2.apakšpunktam pasākumam “Nekustamā īpašuma Krišjāņa Valdemāra ielā 1A, Rīgā, nomas maksa” laika periodā no 2015.–2025. gadam atļauts uzņemties ilgtermiņa saistības, nepārsniedzot 3 156 502 euro, tajā skaitā 2025. gadam paredzēts finansējums 379 497 euro apmērā. 2025. gada beigās beidzas noslēgtā līguma darbība. </a:t>
                      </a:r>
                    </a:p>
                  </a:txBody>
                  <a:tcPr marL="6931" marR="6931" marT="693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1221807228"/>
                  </a:ext>
                </a:extLst>
              </a:tr>
              <a:tr h="134616">
                <a:tc>
                  <a:txBody>
                    <a:bodyPr/>
                    <a:lstStyle/>
                    <a:p>
                      <a:pPr algn="l" rtl="0" fontAlgn="ctr"/>
                      <a:r>
                        <a:rPr lang="lv-LV" sz="1000" b="1" i="0" u="none" strike="noStrike">
                          <a:solidFill>
                            <a:srgbClr val="000000"/>
                          </a:solidFill>
                          <a:effectLst/>
                          <a:latin typeface="Times New Roman" panose="02020603050405020304" pitchFamily="18" charset="0"/>
                        </a:rPr>
                        <a:t>7. </a:t>
                      </a:r>
                    </a:p>
                  </a:txBody>
                  <a:tcPr marL="6931" marR="6931" marT="693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l" rtl="0" fontAlgn="ctr"/>
                      <a:r>
                        <a:rPr lang="lv-LV" sz="1000" b="1" i="0" u="none" strike="noStrike">
                          <a:solidFill>
                            <a:srgbClr val="000000"/>
                          </a:solidFill>
                          <a:effectLst/>
                          <a:latin typeface="Times New Roman" panose="02020603050405020304" pitchFamily="18" charset="0"/>
                        </a:rPr>
                        <a:t>Transfertu palielinājums</a:t>
                      </a:r>
                    </a:p>
                  </a:txBody>
                  <a:tcPr marL="6931" marR="6931" marT="693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ctr" rtl="0" fontAlgn="ctr"/>
                      <a:r>
                        <a:rPr lang="lv-LV" sz="1000" b="1" i="0" u="none" strike="noStrike">
                          <a:solidFill>
                            <a:srgbClr val="000000"/>
                          </a:solidFill>
                          <a:effectLst/>
                          <a:latin typeface="Times New Roman" panose="02020603050405020304" pitchFamily="18" charset="0"/>
                        </a:rPr>
                        <a:t>24 227</a:t>
                      </a:r>
                    </a:p>
                  </a:txBody>
                  <a:tcPr marL="6931" marR="6931" marT="693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ctr" rtl="0" fontAlgn="ctr"/>
                      <a:r>
                        <a:rPr lang="lv-LV" sz="1000" b="1" i="0" u="none" strike="noStrike">
                          <a:solidFill>
                            <a:srgbClr val="000000"/>
                          </a:solidFill>
                          <a:effectLst/>
                          <a:latin typeface="Times New Roman" panose="02020603050405020304" pitchFamily="18" charset="0"/>
                        </a:rPr>
                        <a:t>34 198</a:t>
                      </a:r>
                    </a:p>
                  </a:txBody>
                  <a:tcPr marL="6931" marR="6931" marT="693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ctr" rtl="0" fontAlgn="ctr"/>
                      <a:r>
                        <a:rPr lang="lv-LV" sz="1000" b="1" i="0" u="none" strike="noStrike">
                          <a:solidFill>
                            <a:srgbClr val="000000"/>
                          </a:solidFill>
                          <a:effectLst/>
                          <a:latin typeface="Times New Roman" panose="02020603050405020304" pitchFamily="18" charset="0"/>
                        </a:rPr>
                        <a:t>34 198</a:t>
                      </a:r>
                    </a:p>
                  </a:txBody>
                  <a:tcPr marL="6931" marR="6931" marT="693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extLst>
                  <a:ext uri="{0D108BD9-81ED-4DB2-BD59-A6C34878D82A}">
                    <a16:rowId xmlns:a16="http://schemas.microsoft.com/office/drawing/2014/main" val="2214216116"/>
                  </a:ext>
                </a:extLst>
              </a:tr>
              <a:tr h="698696">
                <a:tc gridSpan="5">
                  <a:txBody>
                    <a:bodyPr/>
                    <a:lstStyle/>
                    <a:p>
                      <a:pPr algn="l" rtl="0" fontAlgn="ctr"/>
                      <a:r>
                        <a:rPr lang="lv-LV" sz="1000" b="1" i="0" u="none" strike="noStrike" dirty="0">
                          <a:solidFill>
                            <a:srgbClr val="000000"/>
                          </a:solidFill>
                          <a:effectLst/>
                          <a:latin typeface="Times New Roman" panose="02020603050405020304" pitchFamily="18" charset="0"/>
                        </a:rPr>
                        <a:t>Iekšējās drošības akadēmija</a:t>
                      </a:r>
                      <a:r>
                        <a:rPr lang="lv-LV" sz="1000" b="0" i="0" u="none" strike="noStrike" dirty="0">
                          <a:solidFill>
                            <a:srgbClr val="000000"/>
                          </a:solidFill>
                          <a:effectLst/>
                          <a:latin typeface="Times New Roman" panose="02020603050405020304" pitchFamily="18" charset="0"/>
                        </a:rPr>
                        <a:t> - papildu finansējums </a:t>
                      </a:r>
                      <a:r>
                        <a:rPr lang="lv-LV" sz="1000" b="0" i="0" u="none" strike="noStrike" dirty="0" err="1">
                          <a:solidFill>
                            <a:srgbClr val="000000"/>
                          </a:solidFill>
                          <a:effectLst/>
                          <a:latin typeface="Times New Roman" panose="02020603050405020304" pitchFamily="18" charset="0"/>
                        </a:rPr>
                        <a:t>transfertam</a:t>
                      </a:r>
                      <a:r>
                        <a:rPr lang="lv-LV" sz="1000" b="0" i="0" u="none" strike="noStrike" dirty="0">
                          <a:solidFill>
                            <a:srgbClr val="000000"/>
                          </a:solidFill>
                          <a:effectLst/>
                          <a:latin typeface="Times New Roman" panose="02020603050405020304" pitchFamily="18" charset="0"/>
                        </a:rPr>
                        <a:t> 2022-2024. gada prioritārais pasākums “Valsts policijas amatpersonu  izglītības sistēmas pilnveide (tai skaitā izmeklētāju apmācību centra izveide)”, kas tika samazināts uz 2023-2025.gada bāzes </a:t>
                      </a:r>
                      <a:r>
                        <a:rPr lang="lv-LV" sz="1000" b="0" i="0" u="none" strike="noStrike" dirty="0" err="1">
                          <a:solidFill>
                            <a:srgbClr val="000000"/>
                          </a:solidFill>
                          <a:effectLst/>
                          <a:latin typeface="Times New Roman" panose="02020603050405020304" pitchFamily="18" charset="0"/>
                        </a:rPr>
                        <a:t>izd</a:t>
                      </a:r>
                      <a:r>
                        <a:rPr lang="lv-LV" sz="1000" b="0" i="0" u="none" strike="noStrike" dirty="0">
                          <a:solidFill>
                            <a:srgbClr val="000000"/>
                          </a:solidFill>
                          <a:effectLst/>
                          <a:latin typeface="Times New Roman" panose="02020603050405020304" pitchFamily="18" charset="0"/>
                        </a:rPr>
                        <a:t>. - 2025.g. un turpmāk 34 198 EUR;</a:t>
                      </a:r>
                      <a:br>
                        <a:rPr lang="lv-LV" sz="1000" b="0" i="0" u="none" strike="noStrike" dirty="0">
                          <a:solidFill>
                            <a:srgbClr val="000000"/>
                          </a:solidFill>
                          <a:effectLst/>
                          <a:latin typeface="Times New Roman" panose="02020603050405020304" pitchFamily="18" charset="0"/>
                        </a:rPr>
                      </a:br>
                      <a:r>
                        <a:rPr lang="lv-LV" sz="1000" b="1" i="0" u="none" strike="noStrike" dirty="0">
                          <a:solidFill>
                            <a:srgbClr val="000000"/>
                          </a:solidFill>
                          <a:effectLst/>
                          <a:latin typeface="Times New Roman" panose="02020603050405020304" pitchFamily="18" charset="0"/>
                        </a:rPr>
                        <a:t>Nodrošinājuma valsts aģentūra </a:t>
                      </a:r>
                      <a:r>
                        <a:rPr lang="lv-LV" sz="1000" b="0" i="0" u="none" strike="noStrike" dirty="0">
                          <a:solidFill>
                            <a:srgbClr val="000000"/>
                          </a:solidFill>
                          <a:effectLst/>
                          <a:latin typeface="Times New Roman" panose="02020603050405020304" pitchFamily="18" charset="0"/>
                        </a:rPr>
                        <a:t>- </a:t>
                      </a:r>
                      <a:r>
                        <a:rPr lang="lv-LV" sz="1000" b="0" i="0" u="none" strike="noStrike" dirty="0" err="1">
                          <a:solidFill>
                            <a:srgbClr val="000000"/>
                          </a:solidFill>
                          <a:effectLst/>
                          <a:latin typeface="Times New Roman" panose="02020603050405020304" pitchFamily="18" charset="0"/>
                        </a:rPr>
                        <a:t>transferts</a:t>
                      </a:r>
                      <a:r>
                        <a:rPr lang="lv-LV" sz="1000" b="0" i="0" u="none" strike="noStrike" dirty="0">
                          <a:solidFill>
                            <a:srgbClr val="000000"/>
                          </a:solidFill>
                          <a:effectLst/>
                          <a:latin typeface="Times New Roman" panose="02020603050405020304" pitchFamily="18" charset="0"/>
                        </a:rPr>
                        <a:t> no Finanšu ministrijas, lai Valsts ieņēmumu dienests nodrošinātu Nodrošinājuma valsts aģentūra finansējumu servera telpas izbūvei (</a:t>
                      </a:r>
                      <a:r>
                        <a:rPr lang="lv-LV" sz="1000" b="0" i="0" u="none" strike="noStrike" dirty="0" err="1">
                          <a:solidFill>
                            <a:srgbClr val="000000"/>
                          </a:solidFill>
                          <a:effectLst/>
                          <a:latin typeface="Times New Roman" panose="02020603050405020304" pitchFamily="18" charset="0"/>
                        </a:rPr>
                        <a:t>Blažēvica</a:t>
                      </a:r>
                      <a:r>
                        <a:rPr lang="lv-LV" sz="1000" b="0" i="0" u="none" strike="noStrike" dirty="0">
                          <a:solidFill>
                            <a:srgbClr val="000000"/>
                          </a:solidFill>
                          <a:effectLst/>
                          <a:latin typeface="Times New Roman" panose="02020603050405020304" pitchFamily="18" charset="0"/>
                        </a:rPr>
                        <a:t> ielā, Krāslavā) - 2024.g. 24 227 EUR</a:t>
                      </a:r>
                    </a:p>
                  </a:txBody>
                  <a:tcPr marL="6931" marR="6931" marT="693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464383190"/>
                  </a:ext>
                </a:extLst>
              </a:tr>
            </a:tbl>
          </a:graphicData>
        </a:graphic>
      </p:graphicFrame>
      <p:sp>
        <p:nvSpPr>
          <p:cNvPr id="7" name="Explosion: 14 Points 6">
            <a:extLst>
              <a:ext uri="{FF2B5EF4-FFF2-40B4-BE49-F238E27FC236}">
                <a16:creationId xmlns:a16="http://schemas.microsoft.com/office/drawing/2014/main" id="{018B8AC0-C1DD-4D9C-9CC3-529C94CA665F}"/>
              </a:ext>
            </a:extLst>
          </p:cNvPr>
          <p:cNvSpPr/>
          <p:nvPr/>
        </p:nvSpPr>
        <p:spPr>
          <a:xfrm>
            <a:off x="1090247" y="1494837"/>
            <a:ext cx="2762629" cy="831258"/>
          </a:xfrm>
          <a:prstGeom prst="irregularSeal2">
            <a:avLst/>
          </a:prstGeom>
          <a:solidFill>
            <a:schemeClr val="accent1">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lv-LV" b="1" i="1" dirty="0">
                <a:solidFill>
                  <a:srgbClr val="00B050"/>
                </a:solidFill>
                <a:latin typeface="Times New Roman" panose="02020603050405020304" pitchFamily="18" charset="0"/>
                <a:cs typeface="Times New Roman" panose="02020603050405020304" pitchFamily="18" charset="0"/>
              </a:rPr>
              <a:t>piešķirts</a:t>
            </a:r>
          </a:p>
        </p:txBody>
      </p:sp>
    </p:spTree>
    <p:extLst>
      <p:ext uri="{BB962C8B-B14F-4D97-AF65-F5344CB8AC3E}">
        <p14:creationId xmlns:p14="http://schemas.microsoft.com/office/powerpoint/2010/main" val="3816311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1035971-390E-4D1A-99A1-27E0F7A81EB8}"/>
              </a:ext>
            </a:extLst>
          </p:cNvPr>
          <p:cNvSpPr txBox="1">
            <a:spLocks/>
          </p:cNvSpPr>
          <p:nvPr/>
        </p:nvSpPr>
        <p:spPr bwMode="auto">
          <a:xfrm>
            <a:off x="1708981" y="674764"/>
            <a:ext cx="7264751" cy="848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57" tIns="46979" rIns="93957" bIns="46979">
            <a:norm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ctr">
              <a:defRPr/>
            </a:pPr>
            <a:r>
              <a:rPr lang="lv-LV" altLang="lv-LV" sz="1600" dirty="0">
                <a:solidFill>
                  <a:srgbClr val="04046C"/>
                </a:solidFill>
                <a:latin typeface="Times New Roman" panose="02020603050405020304" pitchFamily="18" charset="0"/>
                <a:cs typeface="Times New Roman" panose="02020603050405020304" pitchFamily="18" charset="0"/>
              </a:rPr>
              <a:t>IEKŠLIETU MINISTRIJAS 2024. -2026.GADA BĀZES IZDEVUMU PASĀKUMI VALSTS PAMATFUNKCIJU ĪSTENOŠANAI  (III)</a:t>
            </a:r>
          </a:p>
          <a:p>
            <a:pPr algn="ctr">
              <a:defRPr/>
            </a:pPr>
            <a:r>
              <a:rPr lang="lv-LV" altLang="lv-LV" sz="1400" dirty="0">
                <a:solidFill>
                  <a:srgbClr val="04046C"/>
                </a:solidFill>
                <a:latin typeface="Times New Roman" panose="02020603050405020304" pitchFamily="18" charset="0"/>
                <a:cs typeface="Times New Roman" panose="02020603050405020304" pitchFamily="18" charset="0"/>
              </a:rPr>
              <a:t>(bāzes izdevumu samazinājums – tehniskas izmaiņas (I))</a:t>
            </a:r>
          </a:p>
        </p:txBody>
      </p:sp>
      <p:sp>
        <p:nvSpPr>
          <p:cNvPr id="3" name="Slide Number Placeholder 2">
            <a:extLst>
              <a:ext uri="{FF2B5EF4-FFF2-40B4-BE49-F238E27FC236}">
                <a16:creationId xmlns:a16="http://schemas.microsoft.com/office/drawing/2014/main" id="{DEE1EF9E-75FD-4E6F-88F6-954CB69D4902}"/>
              </a:ext>
            </a:extLst>
          </p:cNvPr>
          <p:cNvSpPr>
            <a:spLocks noGrp="1"/>
          </p:cNvSpPr>
          <p:nvPr>
            <p:ph type="sldNum" sz="quarter" idx="13"/>
          </p:nvPr>
        </p:nvSpPr>
        <p:spPr/>
        <p:txBody>
          <a:bodyPr/>
          <a:lstStyle/>
          <a:p>
            <a:pPr>
              <a:defRPr/>
            </a:pPr>
            <a:fld id="{04B6ED29-4716-4D18-BCAA-2503C8CA31C8}" type="slidenum">
              <a:rPr lang="en-US" altLang="lv-LV" smtClean="0"/>
              <a:pPr>
                <a:defRPr/>
              </a:pPr>
              <a:t>4</a:t>
            </a:fld>
            <a:endParaRPr lang="en-US" altLang="lv-LV"/>
          </a:p>
        </p:txBody>
      </p:sp>
      <p:graphicFrame>
        <p:nvGraphicFramePr>
          <p:cNvPr id="4" name="Table 3">
            <a:extLst>
              <a:ext uri="{FF2B5EF4-FFF2-40B4-BE49-F238E27FC236}">
                <a16:creationId xmlns:a16="http://schemas.microsoft.com/office/drawing/2014/main" id="{60D8AC44-FC00-4366-94C9-E0A5EEC6A8F1}"/>
              </a:ext>
            </a:extLst>
          </p:cNvPr>
          <p:cNvGraphicFramePr>
            <a:graphicFrameLocks noGrp="1"/>
          </p:cNvGraphicFramePr>
          <p:nvPr>
            <p:extLst>
              <p:ext uri="{D42A27DB-BD31-4B8C-83A1-F6EECF244321}">
                <p14:modId xmlns:p14="http://schemas.microsoft.com/office/powerpoint/2010/main" val="2392122002"/>
              </p:ext>
            </p:extLst>
          </p:nvPr>
        </p:nvGraphicFramePr>
        <p:xfrm>
          <a:off x="479273" y="2659614"/>
          <a:ext cx="8226314" cy="2929956"/>
        </p:xfrm>
        <a:graphic>
          <a:graphicData uri="http://schemas.openxmlformats.org/drawingml/2006/table">
            <a:tbl>
              <a:tblPr/>
              <a:tblGrid>
                <a:gridCol w="454313">
                  <a:extLst>
                    <a:ext uri="{9D8B030D-6E8A-4147-A177-3AD203B41FA5}">
                      <a16:colId xmlns:a16="http://schemas.microsoft.com/office/drawing/2014/main" val="3915918519"/>
                    </a:ext>
                  </a:extLst>
                </a:gridCol>
                <a:gridCol w="4754063">
                  <a:extLst>
                    <a:ext uri="{9D8B030D-6E8A-4147-A177-3AD203B41FA5}">
                      <a16:colId xmlns:a16="http://schemas.microsoft.com/office/drawing/2014/main" val="318023475"/>
                    </a:ext>
                  </a:extLst>
                </a:gridCol>
                <a:gridCol w="1054655">
                  <a:extLst>
                    <a:ext uri="{9D8B030D-6E8A-4147-A177-3AD203B41FA5}">
                      <a16:colId xmlns:a16="http://schemas.microsoft.com/office/drawing/2014/main" val="3007349899"/>
                    </a:ext>
                  </a:extLst>
                </a:gridCol>
                <a:gridCol w="1005980">
                  <a:extLst>
                    <a:ext uri="{9D8B030D-6E8A-4147-A177-3AD203B41FA5}">
                      <a16:colId xmlns:a16="http://schemas.microsoft.com/office/drawing/2014/main" val="422871674"/>
                    </a:ext>
                  </a:extLst>
                </a:gridCol>
                <a:gridCol w="957303">
                  <a:extLst>
                    <a:ext uri="{9D8B030D-6E8A-4147-A177-3AD203B41FA5}">
                      <a16:colId xmlns:a16="http://schemas.microsoft.com/office/drawing/2014/main" val="3956134093"/>
                    </a:ext>
                  </a:extLst>
                </a:gridCol>
              </a:tblGrid>
              <a:tr h="288126">
                <a:tc>
                  <a:txBody>
                    <a:bodyPr/>
                    <a:lstStyle/>
                    <a:p>
                      <a:pPr algn="ctr" rtl="0" fontAlgn="ctr"/>
                      <a:r>
                        <a:rPr lang="lv-LV" sz="1000" b="1" i="0" u="none" strike="noStrike">
                          <a:solidFill>
                            <a:srgbClr val="000000"/>
                          </a:solidFill>
                          <a:effectLst>
                            <a:outerShdw blurRad="50800" dist="38100" algn="tr" rotWithShape="0">
                              <a:prstClr val="black">
                                <a:alpha val="40000"/>
                              </a:prstClr>
                            </a:outerShdw>
                          </a:effectLst>
                          <a:latin typeface="Times New Roman" panose="02020603050405020304" pitchFamily="18" charset="0"/>
                        </a:rPr>
                        <a:t>Nr.p.k.</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ctr" rtl="0" fontAlgn="ctr"/>
                      <a:r>
                        <a:rPr lang="lv-LV" sz="1000" b="1" i="0" u="none" strike="noStrike">
                          <a:solidFill>
                            <a:srgbClr val="000000"/>
                          </a:solidFill>
                          <a:effectLst>
                            <a:outerShdw blurRad="50800" dist="38100" algn="tr" rotWithShape="0">
                              <a:prstClr val="black">
                                <a:alpha val="40000"/>
                              </a:prstClr>
                            </a:outerShdw>
                          </a:effectLst>
                          <a:latin typeface="Times New Roman" panose="02020603050405020304" pitchFamily="18" charset="0"/>
                        </a:rPr>
                        <a:t>Pasākuma nosaukums</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ctr" rtl="0" fontAlgn="ctr"/>
                      <a:r>
                        <a:rPr lang="lv-LV" sz="1000" b="1" i="0" u="none" strike="noStrike">
                          <a:solidFill>
                            <a:srgbClr val="000000"/>
                          </a:solidFill>
                          <a:effectLst>
                            <a:outerShdw blurRad="50800" dist="38100" algn="tr" rotWithShape="0">
                              <a:prstClr val="black">
                                <a:alpha val="40000"/>
                              </a:prstClr>
                            </a:outerShdw>
                          </a:effectLst>
                          <a:latin typeface="Times New Roman" panose="02020603050405020304" pitchFamily="18" charset="0"/>
                        </a:rPr>
                        <a:t>2024.gads</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ctr" rtl="0" fontAlgn="ctr"/>
                      <a:r>
                        <a:rPr lang="lv-LV" sz="1000" b="1" i="0" u="none" strike="noStrike">
                          <a:solidFill>
                            <a:srgbClr val="000000"/>
                          </a:solidFill>
                          <a:effectLst>
                            <a:outerShdw blurRad="50800" dist="38100" algn="tr" rotWithShape="0">
                              <a:prstClr val="black">
                                <a:alpha val="40000"/>
                              </a:prstClr>
                            </a:outerShdw>
                          </a:effectLst>
                          <a:latin typeface="Times New Roman" panose="02020603050405020304" pitchFamily="18" charset="0"/>
                        </a:rPr>
                        <a:t>2025.gads</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ctr" rtl="0" fontAlgn="ctr"/>
                      <a:r>
                        <a:rPr lang="lv-LV" sz="1000" b="1" i="0" u="none" strike="noStrike">
                          <a:solidFill>
                            <a:srgbClr val="000000"/>
                          </a:solidFill>
                          <a:effectLst>
                            <a:outerShdw blurRad="50800" dist="38100" algn="tr" rotWithShape="0">
                              <a:prstClr val="black">
                                <a:alpha val="40000"/>
                              </a:prstClr>
                            </a:outerShdw>
                          </a:effectLst>
                          <a:latin typeface="Times New Roman" panose="02020603050405020304" pitchFamily="18" charset="0"/>
                        </a:rPr>
                        <a:t>2026.gads</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extLst>
                  <a:ext uri="{0D108BD9-81ED-4DB2-BD59-A6C34878D82A}">
                    <a16:rowId xmlns:a16="http://schemas.microsoft.com/office/drawing/2014/main" val="1994519425"/>
                  </a:ext>
                </a:extLst>
              </a:tr>
              <a:tr h="255384">
                <a:tc gridSpan="2">
                  <a:txBody>
                    <a:bodyPr/>
                    <a:lstStyle/>
                    <a:p>
                      <a:pPr algn="r" rtl="0" fontAlgn="ctr"/>
                      <a:r>
                        <a:rPr lang="lv-LV" sz="1000" b="1" i="0" u="none" strike="noStrike" dirty="0">
                          <a:solidFill>
                            <a:srgbClr val="000000"/>
                          </a:solidFill>
                          <a:effectLst>
                            <a:outerShdw blurRad="50800" dist="38100" algn="tr" rotWithShape="0">
                              <a:prstClr val="black">
                                <a:alpha val="40000"/>
                              </a:prstClr>
                            </a:outerShdw>
                          </a:effectLst>
                          <a:latin typeface="Times New Roman" panose="02020603050405020304" pitchFamily="18" charset="0"/>
                        </a:rPr>
                        <a:t>Kopā</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hMerge="1">
                  <a:txBody>
                    <a:bodyPr/>
                    <a:lstStyle/>
                    <a:p>
                      <a:endParaRPr lang="lv-LV"/>
                    </a:p>
                  </a:txBody>
                  <a:tcPr/>
                </a:tc>
                <a:tc>
                  <a:txBody>
                    <a:bodyPr/>
                    <a:lstStyle/>
                    <a:p>
                      <a:pPr algn="ctr" rtl="0" fontAlgn="ctr"/>
                      <a:r>
                        <a:rPr lang="lv-LV" sz="1000" b="1" i="0" u="none" strike="noStrike" dirty="0">
                          <a:solidFill>
                            <a:srgbClr val="000000"/>
                          </a:solidFill>
                          <a:effectLst>
                            <a:outerShdw blurRad="50800" dist="38100" algn="tr" rotWithShape="0">
                              <a:prstClr val="black">
                                <a:alpha val="40000"/>
                              </a:prstClr>
                            </a:outerShdw>
                          </a:effectLst>
                          <a:latin typeface="Times New Roman" panose="02020603050405020304" pitchFamily="18" charset="0"/>
                        </a:rPr>
                        <a:t>0</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ctr" rtl="0" fontAlgn="ctr"/>
                      <a:r>
                        <a:rPr lang="lv-LV" sz="1000" b="1" i="0" u="none" strike="noStrike" dirty="0">
                          <a:solidFill>
                            <a:srgbClr val="000000"/>
                          </a:solidFill>
                          <a:effectLst>
                            <a:outerShdw blurRad="50800" dist="38100" algn="tr" rotWithShape="0">
                              <a:prstClr val="black">
                                <a:alpha val="40000"/>
                              </a:prstClr>
                            </a:outerShdw>
                          </a:effectLst>
                          <a:latin typeface="Times New Roman" panose="02020603050405020304" pitchFamily="18" charset="0"/>
                        </a:rPr>
                        <a:t>0</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ctr" rtl="0" fontAlgn="ctr"/>
                      <a:r>
                        <a:rPr lang="lv-LV" sz="1000" b="1" i="0" u="none" strike="noStrike" dirty="0">
                          <a:solidFill>
                            <a:srgbClr val="FF0000"/>
                          </a:solidFill>
                          <a:effectLst>
                            <a:outerShdw blurRad="50800" dist="38100" algn="tr" rotWithShape="0">
                              <a:prstClr val="black">
                                <a:alpha val="40000"/>
                              </a:prstClr>
                            </a:outerShdw>
                          </a:effectLst>
                          <a:latin typeface="Times New Roman" panose="02020603050405020304" pitchFamily="18" charset="0"/>
                        </a:rPr>
                        <a:t>-5 815 330</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extLst>
                  <a:ext uri="{0D108BD9-81ED-4DB2-BD59-A6C34878D82A}">
                    <a16:rowId xmlns:a16="http://schemas.microsoft.com/office/drawing/2014/main" val="3501990067"/>
                  </a:ext>
                </a:extLst>
              </a:tr>
              <a:tr h="288126">
                <a:tc>
                  <a:txBody>
                    <a:bodyPr/>
                    <a:lstStyle/>
                    <a:p>
                      <a:pPr algn="ctr" rtl="0" fontAlgn="ctr"/>
                      <a:r>
                        <a:rPr lang="lv-LV" sz="1000" b="0" i="0" u="none" strike="noStrike">
                          <a:solidFill>
                            <a:srgbClr val="000000"/>
                          </a:solidFill>
                          <a:effectLst/>
                          <a:latin typeface="Times New Roman" panose="02020603050405020304" pitchFamily="18" charset="0"/>
                        </a:rPr>
                        <a:t>1</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lv-LV" sz="1000" b="0" i="0" u="none" strike="noStrike" dirty="0">
                          <a:solidFill>
                            <a:srgbClr val="000000"/>
                          </a:solidFill>
                          <a:effectLst/>
                          <a:latin typeface="Times New Roman" panose="02020603050405020304" pitchFamily="18" charset="0"/>
                        </a:rPr>
                        <a:t>Izdevumu samazinājums Pašvaldību vēlēšanu norises nodrošināšanai 2025.gadā</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lv-LV" sz="1000" b="0" i="0" u="none" strike="noStrike">
                          <a:solidFill>
                            <a:srgbClr val="000000"/>
                          </a:solidFill>
                          <a:effectLst/>
                          <a:latin typeface="Times New Roman" panose="02020603050405020304" pitchFamily="18" charset="0"/>
                        </a:rPr>
                        <a:t>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lv-LV" sz="1000" b="0" i="0" u="none" strike="noStrike">
                          <a:solidFill>
                            <a:srgbClr val="000000"/>
                          </a:solidFill>
                          <a:effectLst/>
                          <a:latin typeface="Times New Roman" panose="02020603050405020304" pitchFamily="18" charset="0"/>
                        </a:rPr>
                        <a:t>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lv-LV" sz="1000" b="0" i="0" u="none" strike="noStrike">
                          <a:solidFill>
                            <a:srgbClr val="000000"/>
                          </a:solidFill>
                          <a:effectLst/>
                          <a:latin typeface="Times New Roman" panose="02020603050405020304" pitchFamily="18" charset="0"/>
                        </a:rPr>
                        <a:t>-343 544</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410259481"/>
                  </a:ext>
                </a:extLst>
              </a:tr>
              <a:tr h="582800">
                <a:tc>
                  <a:txBody>
                    <a:bodyPr/>
                    <a:lstStyle/>
                    <a:p>
                      <a:pPr algn="ctr" rtl="0" fontAlgn="ctr"/>
                      <a:r>
                        <a:rPr lang="lv-LV" sz="1000" b="0" i="0" u="none" strike="noStrike">
                          <a:solidFill>
                            <a:srgbClr val="000000"/>
                          </a:solidFill>
                          <a:effectLst/>
                          <a:latin typeface="Times New Roman" panose="02020603050405020304" pitchFamily="18" charset="0"/>
                        </a:rPr>
                        <a:t>2</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lv-LV" sz="1000" b="0" i="0" u="none" strike="noStrike" dirty="0">
                          <a:solidFill>
                            <a:srgbClr val="000000"/>
                          </a:solidFill>
                          <a:effectLst/>
                          <a:latin typeface="Times New Roman" panose="02020603050405020304" pitchFamily="18" charset="0"/>
                        </a:rPr>
                        <a:t>Izdevumu samazinājums 2023.-2025.gada prioritārā pasākuma “Eiropas Savienības pastāvīgā iedzīvotāja statusa piešķiršana Krievijas Federācijas pilsoņiem, kuri apliecinājuši valsts valodas prasmes” īstenošanai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lv-LV" sz="1000" b="0" i="0" u="none" strike="noStrike">
                          <a:solidFill>
                            <a:srgbClr val="000000"/>
                          </a:solidFill>
                          <a:effectLst/>
                          <a:latin typeface="Times New Roman" panose="02020603050405020304" pitchFamily="18" charset="0"/>
                        </a:rPr>
                        <a:t>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lv-LV" sz="1000" b="0" i="0" u="none" strike="noStrike">
                          <a:solidFill>
                            <a:srgbClr val="000000"/>
                          </a:solidFill>
                          <a:effectLst/>
                          <a:latin typeface="Times New Roman" panose="02020603050405020304" pitchFamily="18" charset="0"/>
                        </a:rPr>
                        <a:t>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lv-LV" sz="1000" b="0" i="0" u="none" strike="noStrike">
                          <a:solidFill>
                            <a:srgbClr val="000000"/>
                          </a:solidFill>
                          <a:effectLst/>
                          <a:latin typeface="Times New Roman" panose="02020603050405020304" pitchFamily="18" charset="0"/>
                        </a:rPr>
                        <a:t>-1 622 990</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411084092"/>
                  </a:ext>
                </a:extLst>
              </a:tr>
              <a:tr h="425640">
                <a:tc>
                  <a:txBody>
                    <a:bodyPr/>
                    <a:lstStyle/>
                    <a:p>
                      <a:pPr algn="ctr" rtl="0" fontAlgn="ctr"/>
                      <a:r>
                        <a:rPr lang="lv-LV" sz="1000" b="0" i="0" u="none" strike="noStrike">
                          <a:solidFill>
                            <a:srgbClr val="000000"/>
                          </a:solidFill>
                          <a:effectLst/>
                          <a:latin typeface="Times New Roman" panose="02020603050405020304" pitchFamily="18" charset="0"/>
                        </a:rPr>
                        <a:t>3</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lv-LV" sz="1000" b="0" i="0" u="none" strike="noStrike">
                          <a:solidFill>
                            <a:srgbClr val="000000"/>
                          </a:solidFill>
                          <a:effectLst/>
                          <a:latin typeface="Times New Roman" panose="02020603050405020304" pitchFamily="18" charset="0"/>
                        </a:rPr>
                        <a:t>Transferta ar Aizsardzības ministriju samazinājums saskaņā ar starpresoru 09.08.2018. vienošanos Nr.6s (beidzās vienošanās termiņš)</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lv-LV" sz="1000" b="0" i="0" u="none" strike="noStrike">
                          <a:solidFill>
                            <a:srgbClr val="000000"/>
                          </a:solidFill>
                          <a:effectLst/>
                          <a:latin typeface="Times New Roman" panose="02020603050405020304" pitchFamily="18" charset="0"/>
                        </a:rPr>
                        <a:t>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lv-LV" sz="1000" b="0" i="0" u="none" strike="noStrike">
                          <a:solidFill>
                            <a:srgbClr val="000000"/>
                          </a:solidFill>
                          <a:effectLst/>
                          <a:latin typeface="Times New Roman" panose="02020603050405020304" pitchFamily="18" charset="0"/>
                        </a:rPr>
                        <a:t>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lv-LV" sz="1000" b="0" i="0" u="none" strike="noStrike">
                          <a:solidFill>
                            <a:srgbClr val="000000"/>
                          </a:solidFill>
                          <a:effectLst/>
                          <a:latin typeface="Times New Roman" panose="02020603050405020304" pitchFamily="18" charset="0"/>
                        </a:rPr>
                        <a:t>-260 986</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582616818"/>
                  </a:ext>
                </a:extLst>
              </a:tr>
              <a:tr h="151443">
                <a:tc>
                  <a:txBody>
                    <a:bodyPr/>
                    <a:lstStyle/>
                    <a:p>
                      <a:pPr algn="ctr" rtl="0" fontAlgn="ctr"/>
                      <a:r>
                        <a:rPr lang="lv-LV" sz="1000" b="0" i="0" u="none" strike="noStrike">
                          <a:solidFill>
                            <a:srgbClr val="000000"/>
                          </a:solidFill>
                          <a:effectLst/>
                          <a:latin typeface="Times New Roman" panose="02020603050405020304" pitchFamily="18" charset="0"/>
                        </a:rPr>
                        <a:t>4</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lv-LV" sz="1000" b="0" i="0" u="none" strike="noStrike">
                          <a:solidFill>
                            <a:srgbClr val="000000"/>
                          </a:solidFill>
                          <a:effectLst/>
                          <a:latin typeface="Times New Roman" panose="02020603050405020304" pitchFamily="18" charset="0"/>
                        </a:rPr>
                        <a:t>Ilgtermiņa saistību izmaiņas (samazinājums)</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lv-LV" sz="1000" b="0" i="0" u="none" strike="noStrike">
                          <a:solidFill>
                            <a:srgbClr val="000000"/>
                          </a:solidFill>
                          <a:effectLst/>
                          <a:latin typeface="Times New Roman" panose="02020603050405020304" pitchFamily="18" charset="0"/>
                        </a:rPr>
                        <a:t>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lv-LV" sz="1000" b="0" i="0" u="none" strike="noStrike">
                          <a:solidFill>
                            <a:srgbClr val="000000"/>
                          </a:solidFill>
                          <a:effectLst/>
                          <a:latin typeface="Times New Roman" panose="02020603050405020304" pitchFamily="18" charset="0"/>
                        </a:rPr>
                        <a:t>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lv-LV" sz="1000" b="0" i="0" u="none" strike="noStrike">
                          <a:solidFill>
                            <a:srgbClr val="000000"/>
                          </a:solidFill>
                          <a:effectLst/>
                          <a:latin typeface="Times New Roman" panose="02020603050405020304" pitchFamily="18" charset="0"/>
                        </a:rPr>
                        <a:t>-3 587 810</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642715320"/>
                  </a:ext>
                </a:extLst>
              </a:tr>
              <a:tr h="929860">
                <a:tc gridSpan="5">
                  <a:txBody>
                    <a:bodyPr/>
                    <a:lstStyle/>
                    <a:p>
                      <a:pPr algn="l" rtl="0" fontAlgn="ctr"/>
                      <a:r>
                        <a:rPr lang="lv-LV" sz="1000" b="0" i="0" u="none" strike="noStrike" dirty="0">
                          <a:solidFill>
                            <a:srgbClr val="000000"/>
                          </a:solidFill>
                          <a:effectLst/>
                          <a:latin typeface="Times New Roman" panose="02020603050405020304" pitchFamily="18" charset="0"/>
                        </a:rPr>
                        <a:t>Samazinājums ilgtermiņa saistību pasākuma “Eiropas Savienības prasībām atbilstošu pasu, elektronisko identifikācijas karšu un uzturēšanās atļauju izsniegšana” īstenošanai - 878 835 EUR;</a:t>
                      </a:r>
                      <a:br>
                        <a:rPr lang="lv-LV" sz="1000" b="0" i="0" u="none" strike="noStrike" dirty="0">
                          <a:solidFill>
                            <a:srgbClr val="000000"/>
                          </a:solidFill>
                          <a:effectLst/>
                          <a:latin typeface="Times New Roman" panose="02020603050405020304" pitchFamily="18" charset="0"/>
                        </a:rPr>
                      </a:br>
                      <a:r>
                        <a:rPr lang="lv-LV" sz="1000" b="0" i="0" u="none" strike="noStrike" dirty="0">
                          <a:solidFill>
                            <a:srgbClr val="000000"/>
                          </a:solidFill>
                          <a:effectLst/>
                          <a:latin typeface="Times New Roman" panose="02020603050405020304" pitchFamily="18" charset="0"/>
                        </a:rPr>
                        <a:t>Samazinājums ilgtermiņa saistību pasākuma “Ceļu satiksmes pārkāpumu fiksēšanas tehnisko līdzekļu (</a:t>
                      </a:r>
                      <a:r>
                        <a:rPr lang="lv-LV" sz="1000" b="0" i="0" u="none" strike="noStrike" dirty="0" err="1">
                          <a:solidFill>
                            <a:srgbClr val="000000"/>
                          </a:solidFill>
                          <a:effectLst/>
                          <a:latin typeface="Times New Roman" panose="02020603050405020304" pitchFamily="18" charset="0"/>
                        </a:rPr>
                        <a:t>fotoradaru</a:t>
                      </a:r>
                      <a:r>
                        <a:rPr lang="lv-LV" sz="1000" b="0" i="0" u="none" strike="noStrike" dirty="0">
                          <a:solidFill>
                            <a:srgbClr val="000000"/>
                          </a:solidFill>
                          <a:effectLst/>
                          <a:latin typeface="Times New Roman" panose="02020603050405020304" pitchFamily="18" charset="0"/>
                        </a:rPr>
                        <a:t>) darbības nodrošināšana” īstenošanai – </a:t>
                      </a:r>
                    </a:p>
                    <a:p>
                      <a:pPr algn="l" rtl="0" fontAlgn="ctr"/>
                      <a:r>
                        <a:rPr lang="lv-LV" sz="1000" b="0" i="0" u="none" strike="noStrike" dirty="0">
                          <a:solidFill>
                            <a:srgbClr val="000000"/>
                          </a:solidFill>
                          <a:effectLst/>
                          <a:latin typeface="Times New Roman" panose="02020603050405020304" pitchFamily="18" charset="0"/>
                        </a:rPr>
                        <a:t>2 307 125 EUR;</a:t>
                      </a:r>
                      <a:br>
                        <a:rPr lang="lv-LV" sz="1000" b="0" i="0" u="none" strike="noStrike" dirty="0">
                          <a:solidFill>
                            <a:srgbClr val="000000"/>
                          </a:solidFill>
                          <a:effectLst/>
                          <a:latin typeface="Times New Roman" panose="02020603050405020304" pitchFamily="18" charset="0"/>
                        </a:rPr>
                      </a:br>
                      <a:r>
                        <a:rPr lang="lv-LV" sz="1000" b="0" i="0" u="none" strike="noStrike" dirty="0">
                          <a:solidFill>
                            <a:srgbClr val="000000"/>
                          </a:solidFill>
                          <a:effectLst/>
                          <a:latin typeface="Times New Roman" panose="02020603050405020304" pitchFamily="18" charset="0"/>
                        </a:rPr>
                        <a:t>Izdevumu samazinājums ilgtermiņa saistību pasākuma “Nekustamā īpašuma Krišjāņa Valdemāra ielā 1A, Rīgā, nomas maksa” īstenošanai - 401 850 EUR</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3899595647"/>
                  </a:ext>
                </a:extLst>
              </a:tr>
            </a:tbl>
          </a:graphicData>
        </a:graphic>
      </p:graphicFrame>
      <p:sp>
        <p:nvSpPr>
          <p:cNvPr id="5" name="Explosion: 14 Points 4">
            <a:extLst>
              <a:ext uri="{FF2B5EF4-FFF2-40B4-BE49-F238E27FC236}">
                <a16:creationId xmlns:a16="http://schemas.microsoft.com/office/drawing/2014/main" id="{BE874A4C-D415-430B-A951-7853AAF21CBF}"/>
              </a:ext>
            </a:extLst>
          </p:cNvPr>
          <p:cNvSpPr/>
          <p:nvPr/>
        </p:nvSpPr>
        <p:spPr>
          <a:xfrm>
            <a:off x="1011116" y="1676049"/>
            <a:ext cx="2762629" cy="831258"/>
          </a:xfrm>
          <a:prstGeom prst="irregularSeal2">
            <a:avLst/>
          </a:prstGeom>
          <a:solidFill>
            <a:schemeClr val="accent1">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lv-LV" b="1" i="1" dirty="0">
                <a:solidFill>
                  <a:srgbClr val="FF0000"/>
                </a:solidFill>
                <a:latin typeface="Times New Roman" panose="02020603050405020304" pitchFamily="18" charset="0"/>
                <a:cs typeface="Times New Roman" panose="02020603050405020304" pitchFamily="18" charset="0"/>
              </a:rPr>
              <a:t>samazināts</a:t>
            </a:r>
          </a:p>
        </p:txBody>
      </p:sp>
    </p:spTree>
    <p:extLst>
      <p:ext uri="{BB962C8B-B14F-4D97-AF65-F5344CB8AC3E}">
        <p14:creationId xmlns:p14="http://schemas.microsoft.com/office/powerpoint/2010/main" val="2511659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plosion: 14 Points 4">
            <a:extLst>
              <a:ext uri="{FF2B5EF4-FFF2-40B4-BE49-F238E27FC236}">
                <a16:creationId xmlns:a16="http://schemas.microsoft.com/office/drawing/2014/main" id="{47882851-8109-4106-A19C-C0C86E233E41}"/>
              </a:ext>
            </a:extLst>
          </p:cNvPr>
          <p:cNvSpPr/>
          <p:nvPr/>
        </p:nvSpPr>
        <p:spPr>
          <a:xfrm>
            <a:off x="729762" y="1260420"/>
            <a:ext cx="2762629" cy="831258"/>
          </a:xfrm>
          <a:prstGeom prst="irregularSeal2">
            <a:avLst/>
          </a:prstGeom>
          <a:solidFill>
            <a:schemeClr val="accent1">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lv-LV" b="1" i="1" dirty="0">
                <a:solidFill>
                  <a:srgbClr val="FF0000"/>
                </a:solidFill>
                <a:latin typeface="Times New Roman" panose="02020603050405020304" pitchFamily="18" charset="0"/>
                <a:cs typeface="Times New Roman" panose="02020603050405020304" pitchFamily="18" charset="0"/>
              </a:rPr>
              <a:t>samazināts</a:t>
            </a:r>
          </a:p>
        </p:txBody>
      </p:sp>
      <p:sp>
        <p:nvSpPr>
          <p:cNvPr id="6" name="Title 1">
            <a:extLst>
              <a:ext uri="{FF2B5EF4-FFF2-40B4-BE49-F238E27FC236}">
                <a16:creationId xmlns:a16="http://schemas.microsoft.com/office/drawing/2014/main" id="{D1035971-390E-4D1A-99A1-27E0F7A81EB8}"/>
              </a:ext>
            </a:extLst>
          </p:cNvPr>
          <p:cNvSpPr txBox="1">
            <a:spLocks/>
          </p:cNvSpPr>
          <p:nvPr/>
        </p:nvSpPr>
        <p:spPr bwMode="auto">
          <a:xfrm>
            <a:off x="1647434" y="711065"/>
            <a:ext cx="7264751" cy="92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57" tIns="46979" rIns="93957" bIns="46979">
            <a:norm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ctr">
              <a:defRPr/>
            </a:pPr>
            <a:r>
              <a:rPr lang="lv-LV" altLang="lv-LV" sz="1600" dirty="0">
                <a:solidFill>
                  <a:srgbClr val="04046C"/>
                </a:solidFill>
                <a:latin typeface="Times New Roman" panose="02020603050405020304" pitchFamily="18" charset="0"/>
                <a:cs typeface="Times New Roman" panose="02020603050405020304" pitchFamily="18" charset="0"/>
              </a:rPr>
              <a:t>IEKŠLIETU MINISTRIJAS 2024. -2026.GADA BĀZES IZDEVUMU PASĀKUMI VALSTS PAMATFUNKCIJU ĪSTENOŠANAI  (IV)</a:t>
            </a:r>
          </a:p>
          <a:p>
            <a:pPr algn="ctr">
              <a:defRPr/>
            </a:pPr>
            <a:r>
              <a:rPr lang="lv-LV" altLang="lv-LV" sz="1400" dirty="0">
                <a:solidFill>
                  <a:srgbClr val="04046C"/>
                </a:solidFill>
                <a:latin typeface="Times New Roman" panose="02020603050405020304" pitchFamily="18" charset="0"/>
                <a:cs typeface="Times New Roman" panose="02020603050405020304" pitchFamily="18" charset="0"/>
              </a:rPr>
              <a:t>(bāzes izdevumu samazinājums – atbilstoši MK lēmumiem par pasākumu īstenošanu (I))</a:t>
            </a:r>
          </a:p>
        </p:txBody>
      </p:sp>
      <p:sp>
        <p:nvSpPr>
          <p:cNvPr id="4" name="Slide Number Placeholder 3">
            <a:extLst>
              <a:ext uri="{FF2B5EF4-FFF2-40B4-BE49-F238E27FC236}">
                <a16:creationId xmlns:a16="http://schemas.microsoft.com/office/drawing/2014/main" id="{4B3F4031-5E3E-4BD2-B659-EFC5D2225EB8}"/>
              </a:ext>
            </a:extLst>
          </p:cNvPr>
          <p:cNvSpPr>
            <a:spLocks noGrp="1"/>
          </p:cNvSpPr>
          <p:nvPr>
            <p:ph type="sldNum" sz="quarter" idx="13"/>
          </p:nvPr>
        </p:nvSpPr>
        <p:spPr/>
        <p:txBody>
          <a:bodyPr/>
          <a:lstStyle/>
          <a:p>
            <a:pPr>
              <a:defRPr/>
            </a:pPr>
            <a:fld id="{04B6ED29-4716-4D18-BCAA-2503C8CA31C8}" type="slidenum">
              <a:rPr lang="en-US" altLang="lv-LV" smtClean="0"/>
              <a:pPr>
                <a:defRPr/>
              </a:pPr>
              <a:t>5</a:t>
            </a:fld>
            <a:endParaRPr lang="en-US" altLang="lv-LV"/>
          </a:p>
        </p:txBody>
      </p:sp>
      <p:graphicFrame>
        <p:nvGraphicFramePr>
          <p:cNvPr id="2" name="Table 1">
            <a:extLst>
              <a:ext uri="{FF2B5EF4-FFF2-40B4-BE49-F238E27FC236}">
                <a16:creationId xmlns:a16="http://schemas.microsoft.com/office/drawing/2014/main" id="{A655A0B0-7320-4BA4-A068-BE02D6B3E67A}"/>
              </a:ext>
            </a:extLst>
          </p:cNvPr>
          <p:cNvGraphicFramePr>
            <a:graphicFrameLocks noGrp="1"/>
          </p:cNvGraphicFramePr>
          <p:nvPr>
            <p:extLst>
              <p:ext uri="{D42A27DB-BD31-4B8C-83A1-F6EECF244321}">
                <p14:modId xmlns:p14="http://schemas.microsoft.com/office/powerpoint/2010/main" val="847885965"/>
              </p:ext>
            </p:extLst>
          </p:nvPr>
        </p:nvGraphicFramePr>
        <p:xfrm>
          <a:off x="304800" y="2013440"/>
          <a:ext cx="8397766" cy="4680007"/>
        </p:xfrm>
        <a:graphic>
          <a:graphicData uri="http://schemas.openxmlformats.org/drawingml/2006/table">
            <a:tbl>
              <a:tblPr/>
              <a:tblGrid>
                <a:gridCol w="463782">
                  <a:extLst>
                    <a:ext uri="{9D8B030D-6E8A-4147-A177-3AD203B41FA5}">
                      <a16:colId xmlns:a16="http://schemas.microsoft.com/office/drawing/2014/main" val="3225733534"/>
                    </a:ext>
                  </a:extLst>
                </a:gridCol>
                <a:gridCol w="4853149">
                  <a:extLst>
                    <a:ext uri="{9D8B030D-6E8A-4147-A177-3AD203B41FA5}">
                      <a16:colId xmlns:a16="http://schemas.microsoft.com/office/drawing/2014/main" val="1378459839"/>
                    </a:ext>
                  </a:extLst>
                </a:gridCol>
                <a:gridCol w="1076638">
                  <a:extLst>
                    <a:ext uri="{9D8B030D-6E8A-4147-A177-3AD203B41FA5}">
                      <a16:colId xmlns:a16="http://schemas.microsoft.com/office/drawing/2014/main" val="176638215"/>
                    </a:ext>
                  </a:extLst>
                </a:gridCol>
                <a:gridCol w="1026944">
                  <a:extLst>
                    <a:ext uri="{9D8B030D-6E8A-4147-A177-3AD203B41FA5}">
                      <a16:colId xmlns:a16="http://schemas.microsoft.com/office/drawing/2014/main" val="302931760"/>
                    </a:ext>
                  </a:extLst>
                </a:gridCol>
                <a:gridCol w="977253">
                  <a:extLst>
                    <a:ext uri="{9D8B030D-6E8A-4147-A177-3AD203B41FA5}">
                      <a16:colId xmlns:a16="http://schemas.microsoft.com/office/drawing/2014/main" val="2964498216"/>
                    </a:ext>
                  </a:extLst>
                </a:gridCol>
              </a:tblGrid>
              <a:tr h="237978">
                <a:tc>
                  <a:txBody>
                    <a:bodyPr/>
                    <a:lstStyle/>
                    <a:p>
                      <a:pPr algn="ctr" rtl="0" fontAlgn="ctr"/>
                      <a:r>
                        <a:rPr lang="lv-LV" sz="1000" b="1" i="0" u="none" strike="noStrike">
                          <a:solidFill>
                            <a:srgbClr val="000000"/>
                          </a:solidFill>
                          <a:effectLst>
                            <a:outerShdw blurRad="50800" dist="38100" algn="tr" rotWithShape="0">
                              <a:prstClr val="black">
                                <a:alpha val="40000"/>
                              </a:prstClr>
                            </a:outerShdw>
                          </a:effectLst>
                          <a:latin typeface="Times New Roman" panose="02020603050405020304" pitchFamily="18" charset="0"/>
                        </a:rPr>
                        <a:t>Nr.p.k.</a:t>
                      </a:r>
                    </a:p>
                  </a:txBody>
                  <a:tcPr marL="5181" marR="5181" marT="518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ctr" rtl="0" fontAlgn="ctr"/>
                      <a:r>
                        <a:rPr lang="lv-LV" sz="1000" b="1" i="0" u="none" strike="noStrike">
                          <a:solidFill>
                            <a:srgbClr val="000000"/>
                          </a:solidFill>
                          <a:effectLst>
                            <a:outerShdw blurRad="50800" dist="38100" algn="tr" rotWithShape="0">
                              <a:prstClr val="black">
                                <a:alpha val="40000"/>
                              </a:prstClr>
                            </a:outerShdw>
                          </a:effectLst>
                          <a:latin typeface="Times New Roman" panose="02020603050405020304" pitchFamily="18" charset="0"/>
                        </a:rPr>
                        <a:t>Pasākuma nosaukums</a:t>
                      </a:r>
                    </a:p>
                  </a:txBody>
                  <a:tcPr marL="5181" marR="5181" marT="518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ctr" rtl="0" fontAlgn="ctr"/>
                      <a:r>
                        <a:rPr lang="lv-LV" sz="1000" b="1" i="0" u="none" strike="noStrike">
                          <a:solidFill>
                            <a:srgbClr val="000000"/>
                          </a:solidFill>
                          <a:effectLst>
                            <a:outerShdw blurRad="50800" dist="38100" algn="tr" rotWithShape="0">
                              <a:prstClr val="black">
                                <a:alpha val="40000"/>
                              </a:prstClr>
                            </a:outerShdw>
                          </a:effectLst>
                          <a:latin typeface="Times New Roman" panose="02020603050405020304" pitchFamily="18" charset="0"/>
                        </a:rPr>
                        <a:t>2024.gads</a:t>
                      </a:r>
                    </a:p>
                  </a:txBody>
                  <a:tcPr marL="5181" marR="5181" marT="518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ctr" rtl="0" fontAlgn="ctr"/>
                      <a:r>
                        <a:rPr lang="lv-LV" sz="1000" b="1" i="0" u="none" strike="noStrike">
                          <a:solidFill>
                            <a:srgbClr val="000000"/>
                          </a:solidFill>
                          <a:effectLst>
                            <a:outerShdw blurRad="50800" dist="38100" algn="tr" rotWithShape="0">
                              <a:prstClr val="black">
                                <a:alpha val="40000"/>
                              </a:prstClr>
                            </a:outerShdw>
                          </a:effectLst>
                          <a:latin typeface="Times New Roman" panose="02020603050405020304" pitchFamily="18" charset="0"/>
                        </a:rPr>
                        <a:t>2025.gads</a:t>
                      </a:r>
                    </a:p>
                  </a:txBody>
                  <a:tcPr marL="5181" marR="5181" marT="518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ctr" rtl="0" fontAlgn="ctr"/>
                      <a:r>
                        <a:rPr lang="lv-LV" sz="1000" b="1" i="0" u="none" strike="noStrike">
                          <a:solidFill>
                            <a:srgbClr val="000000"/>
                          </a:solidFill>
                          <a:effectLst>
                            <a:outerShdw blurRad="50800" dist="38100" algn="tr" rotWithShape="0">
                              <a:prstClr val="black">
                                <a:alpha val="40000"/>
                              </a:prstClr>
                            </a:outerShdw>
                          </a:effectLst>
                          <a:latin typeface="Times New Roman" panose="02020603050405020304" pitchFamily="18" charset="0"/>
                        </a:rPr>
                        <a:t>2026.gads</a:t>
                      </a:r>
                    </a:p>
                  </a:txBody>
                  <a:tcPr marL="5181" marR="5181" marT="518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extLst>
                  <a:ext uri="{0D108BD9-81ED-4DB2-BD59-A6C34878D82A}">
                    <a16:rowId xmlns:a16="http://schemas.microsoft.com/office/drawing/2014/main" val="4124631831"/>
                  </a:ext>
                </a:extLst>
              </a:tr>
              <a:tr h="179836">
                <a:tc>
                  <a:txBody>
                    <a:bodyPr/>
                    <a:lstStyle/>
                    <a:p>
                      <a:pPr algn="l" rtl="0" fontAlgn="ctr"/>
                      <a:r>
                        <a:rPr lang="lv-LV" sz="1000" b="1" i="0" u="none" strike="noStrike">
                          <a:solidFill>
                            <a:srgbClr val="000000"/>
                          </a:solidFill>
                          <a:effectLst/>
                          <a:latin typeface="Times New Roman" panose="02020603050405020304" pitchFamily="18" charset="0"/>
                        </a:rPr>
                        <a:t> </a:t>
                      </a:r>
                    </a:p>
                  </a:txBody>
                  <a:tcPr marL="5181" marR="5181" marT="518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lv-LV" sz="1200" b="1" i="0" u="none" strike="noStrike" dirty="0">
                          <a:solidFill>
                            <a:srgbClr val="000000"/>
                          </a:solidFill>
                          <a:effectLst/>
                          <a:latin typeface="Times New Roman" panose="02020603050405020304" pitchFamily="18" charset="0"/>
                        </a:rPr>
                        <a:t>Kopā</a:t>
                      </a:r>
                    </a:p>
                  </a:txBody>
                  <a:tcPr marL="5181" marR="5181" marT="518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lv-LV" sz="1200" b="1" i="0" u="none" strike="noStrike" dirty="0">
                          <a:solidFill>
                            <a:srgbClr val="FF0000"/>
                          </a:solidFill>
                          <a:effectLst>
                            <a:outerShdw blurRad="38100" dist="38100" dir="2700000" algn="tl">
                              <a:srgbClr val="000000">
                                <a:alpha val="43137"/>
                              </a:srgbClr>
                            </a:outerShdw>
                          </a:effectLst>
                          <a:latin typeface="Times New Roman" panose="02020603050405020304" pitchFamily="18" charset="0"/>
                        </a:rPr>
                        <a:t>-22 750</a:t>
                      </a:r>
                    </a:p>
                  </a:txBody>
                  <a:tcPr marL="5181" marR="5181" marT="518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lv-LV" sz="1200" b="1" i="0" u="none" strike="noStrike" dirty="0">
                          <a:solidFill>
                            <a:srgbClr val="FF0000"/>
                          </a:solidFill>
                          <a:effectLst>
                            <a:outerShdw blurRad="38100" dist="38100" dir="2700000" algn="tl">
                              <a:srgbClr val="000000">
                                <a:alpha val="43137"/>
                              </a:srgbClr>
                            </a:outerShdw>
                          </a:effectLst>
                          <a:latin typeface="Times New Roman" panose="02020603050405020304" pitchFamily="18" charset="0"/>
                        </a:rPr>
                        <a:t>-83 154</a:t>
                      </a:r>
                    </a:p>
                  </a:txBody>
                  <a:tcPr marL="5181" marR="5181" marT="518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lv-LV" sz="1200" b="1" i="0" u="none" strike="noStrike" dirty="0">
                          <a:solidFill>
                            <a:srgbClr val="FF0000"/>
                          </a:solidFill>
                          <a:effectLst>
                            <a:outerShdw blurRad="38100" dist="38100" dir="2700000" algn="tl">
                              <a:srgbClr val="000000">
                                <a:alpha val="43137"/>
                              </a:srgbClr>
                            </a:outerShdw>
                          </a:effectLst>
                          <a:latin typeface="Times New Roman" panose="02020603050405020304" pitchFamily="18" charset="0"/>
                        </a:rPr>
                        <a:t>-11 097 192</a:t>
                      </a:r>
                    </a:p>
                  </a:txBody>
                  <a:tcPr marL="5181" marR="5181" marT="518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417630550"/>
                  </a:ext>
                </a:extLst>
              </a:tr>
              <a:tr h="332281">
                <a:tc>
                  <a:txBody>
                    <a:bodyPr/>
                    <a:lstStyle/>
                    <a:p>
                      <a:pPr algn="ctr" rtl="0" fontAlgn="ctr"/>
                      <a:r>
                        <a:rPr lang="lv-LV" sz="1000" b="1" i="0" u="none" strike="noStrike">
                          <a:solidFill>
                            <a:srgbClr val="000000"/>
                          </a:solidFill>
                          <a:effectLst/>
                          <a:latin typeface="Times New Roman" panose="02020603050405020304" pitchFamily="18" charset="0"/>
                        </a:rPr>
                        <a:t>1</a:t>
                      </a:r>
                    </a:p>
                  </a:txBody>
                  <a:tcPr marL="5181" marR="5181" marT="518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l" rtl="0" fontAlgn="ctr"/>
                      <a:r>
                        <a:rPr lang="lv-LV" sz="1000" b="1" i="0" u="none" strike="noStrike" dirty="0">
                          <a:solidFill>
                            <a:srgbClr val="000000"/>
                          </a:solidFill>
                          <a:effectLst/>
                          <a:latin typeface="Times New Roman" panose="02020603050405020304" pitchFamily="18" charset="0"/>
                        </a:rPr>
                        <a:t>Izdevumu samazinājums vienreizējām investīcijām valsts aizsardzības spēju attīstības un iekšējās drošības stiprināšanas pasākumu īstenošanai</a:t>
                      </a:r>
                    </a:p>
                  </a:txBody>
                  <a:tcPr marL="5181" marR="5181" marT="518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ctr" rtl="0" fontAlgn="ctr"/>
                      <a:r>
                        <a:rPr lang="lv-LV" sz="1000" b="1" i="0" u="none" strike="noStrike">
                          <a:solidFill>
                            <a:srgbClr val="000000"/>
                          </a:solidFill>
                          <a:effectLst/>
                          <a:latin typeface="Times New Roman" panose="02020603050405020304" pitchFamily="18" charset="0"/>
                        </a:rPr>
                        <a:t>0</a:t>
                      </a:r>
                    </a:p>
                  </a:txBody>
                  <a:tcPr marL="5181" marR="5181" marT="518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ctr" rtl="0" fontAlgn="ctr"/>
                      <a:r>
                        <a:rPr lang="lv-LV" sz="1000" b="1" i="0" u="none" strike="noStrike">
                          <a:solidFill>
                            <a:srgbClr val="000000"/>
                          </a:solidFill>
                          <a:effectLst/>
                          <a:latin typeface="Times New Roman" panose="02020603050405020304" pitchFamily="18" charset="0"/>
                        </a:rPr>
                        <a:t>0</a:t>
                      </a:r>
                    </a:p>
                  </a:txBody>
                  <a:tcPr marL="5181" marR="5181" marT="518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ctr" rtl="0" fontAlgn="ctr"/>
                      <a:r>
                        <a:rPr lang="lv-LV" sz="1000" b="1" i="0" u="none" strike="noStrike">
                          <a:solidFill>
                            <a:srgbClr val="000000"/>
                          </a:solidFill>
                          <a:effectLst/>
                          <a:latin typeface="Times New Roman" panose="02020603050405020304" pitchFamily="18" charset="0"/>
                        </a:rPr>
                        <a:t>-8 562 474</a:t>
                      </a:r>
                    </a:p>
                  </a:txBody>
                  <a:tcPr marL="5181" marR="5181" marT="518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extLst>
                  <a:ext uri="{0D108BD9-81ED-4DB2-BD59-A6C34878D82A}">
                    <a16:rowId xmlns:a16="http://schemas.microsoft.com/office/drawing/2014/main" val="701321802"/>
                  </a:ext>
                </a:extLst>
              </a:tr>
              <a:tr h="524633">
                <a:tc gridSpan="5">
                  <a:txBody>
                    <a:bodyPr/>
                    <a:lstStyle/>
                    <a:p>
                      <a:pPr algn="l" rtl="0" fontAlgn="ctr"/>
                      <a:r>
                        <a:rPr lang="lv-LV" sz="1000" b="0" i="0" u="none" strike="noStrike" dirty="0">
                          <a:solidFill>
                            <a:srgbClr val="000000"/>
                          </a:solidFill>
                          <a:effectLst/>
                          <a:latin typeface="Times New Roman" panose="02020603050405020304" pitchFamily="18" charset="0"/>
                        </a:rPr>
                        <a:t>Saskaņā ar MK 03.05.2022. prot. Nr.25 30.§ 2.p. samazinājums:</a:t>
                      </a:r>
                      <a:br>
                        <a:rPr lang="lv-LV" sz="1000" b="0" i="0" u="none" strike="noStrike" dirty="0">
                          <a:solidFill>
                            <a:srgbClr val="000000"/>
                          </a:solidFill>
                          <a:effectLst/>
                          <a:latin typeface="Times New Roman" panose="02020603050405020304" pitchFamily="18" charset="0"/>
                        </a:rPr>
                      </a:br>
                      <a:r>
                        <a:rPr lang="lv-LV" sz="1000" b="0" i="0" u="none" strike="noStrike" dirty="0">
                          <a:solidFill>
                            <a:srgbClr val="000000"/>
                          </a:solidFill>
                          <a:effectLst/>
                          <a:latin typeface="Times New Roman" panose="02020603050405020304" pitchFamily="18" charset="0"/>
                        </a:rPr>
                        <a:t>Valsts drošības dienesta administratīvās kapacitātes stiprināšanai - 4 375 000 EUR</a:t>
                      </a:r>
                      <a:br>
                        <a:rPr lang="lv-LV" sz="1000" b="0" i="0" u="none" strike="noStrike" dirty="0">
                          <a:solidFill>
                            <a:srgbClr val="000000"/>
                          </a:solidFill>
                          <a:effectLst/>
                          <a:latin typeface="Times New Roman" panose="02020603050405020304" pitchFamily="18" charset="0"/>
                        </a:rPr>
                      </a:br>
                      <a:r>
                        <a:rPr lang="lv-LV" sz="1000" b="0" i="0" u="none" strike="noStrike" dirty="0">
                          <a:solidFill>
                            <a:srgbClr val="000000"/>
                          </a:solidFill>
                          <a:effectLst/>
                          <a:latin typeface="Times New Roman" panose="02020603050405020304" pitchFamily="18" charset="0"/>
                        </a:rPr>
                        <a:t>Iekšlietu nozarei kopīgas valsts materiālo rezervju un ikdienas resursu noliktavas būvniecība, valsts materiālo rezervju nodrošinājumam un </a:t>
                      </a:r>
                      <a:r>
                        <a:rPr lang="lv-LV" sz="1000" b="0" i="0" u="none" strike="noStrike" dirty="0" err="1">
                          <a:solidFill>
                            <a:srgbClr val="000000"/>
                          </a:solidFill>
                          <a:effectLst/>
                          <a:latin typeface="Times New Roman" panose="02020603050405020304" pitchFamily="18" charset="0"/>
                        </a:rPr>
                        <a:t>elektroģeneratoru</a:t>
                      </a:r>
                      <a:r>
                        <a:rPr lang="lv-LV" sz="1000" b="0" i="0" u="none" strike="noStrike" dirty="0">
                          <a:solidFill>
                            <a:srgbClr val="000000"/>
                          </a:solidFill>
                          <a:effectLst/>
                          <a:latin typeface="Times New Roman" panose="02020603050405020304" pitchFamily="18" charset="0"/>
                        </a:rPr>
                        <a:t> iegādei, bruņojuma iegādei Valsts policijas funkciju izpildei- 4 187 474 EUR</a:t>
                      </a:r>
                    </a:p>
                  </a:txBody>
                  <a:tcPr marL="5181" marR="5181" marT="518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404516053"/>
                  </a:ext>
                </a:extLst>
              </a:tr>
              <a:tr h="670665">
                <a:tc>
                  <a:txBody>
                    <a:bodyPr/>
                    <a:lstStyle/>
                    <a:p>
                      <a:pPr algn="ctr" rtl="0" fontAlgn="ctr"/>
                      <a:r>
                        <a:rPr lang="lv-LV" sz="1000" b="1" i="0" u="none" strike="noStrike">
                          <a:solidFill>
                            <a:srgbClr val="000000"/>
                          </a:solidFill>
                          <a:effectLst/>
                          <a:latin typeface="Times New Roman" panose="02020603050405020304" pitchFamily="18" charset="0"/>
                        </a:rPr>
                        <a:t>2</a:t>
                      </a:r>
                    </a:p>
                  </a:txBody>
                  <a:tcPr marL="5181" marR="5181" marT="518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l" rtl="0" fontAlgn="ctr"/>
                      <a:r>
                        <a:rPr lang="lv-LV" sz="1000" b="1" i="0" u="none" strike="noStrike">
                          <a:solidFill>
                            <a:srgbClr val="000000"/>
                          </a:solidFill>
                          <a:effectLst/>
                          <a:latin typeface="Times New Roman" panose="02020603050405020304" pitchFamily="18" charset="0"/>
                        </a:rPr>
                        <a:t>Izdevumu samazinājums valsts robežas prioritāri ierīkojamo posmu  63,93 km garumā (2. kārta) izbūvei uz valsts sauszemes robežas gar Latvijas Republikas un Baltkrievijas Republikas valsts robežu</a:t>
                      </a:r>
                      <a:br>
                        <a:rPr lang="lv-LV" sz="1000" b="1" i="0" u="none" strike="noStrike">
                          <a:solidFill>
                            <a:srgbClr val="000000"/>
                          </a:solidFill>
                          <a:effectLst/>
                          <a:latin typeface="Times New Roman" panose="02020603050405020304" pitchFamily="18" charset="0"/>
                        </a:rPr>
                      </a:br>
                      <a:r>
                        <a:rPr lang="lv-LV" sz="1000" b="0" i="0" u="none" strike="noStrike">
                          <a:solidFill>
                            <a:srgbClr val="000000"/>
                          </a:solidFill>
                          <a:effectLst/>
                          <a:latin typeface="Times New Roman" panose="02020603050405020304" pitchFamily="18" charset="0"/>
                        </a:rPr>
                        <a:t>Saskaņā ar MK 14.06.2022. prot. Nr.32, 52.§ 3.2.1.p.)</a:t>
                      </a:r>
                      <a:endParaRPr lang="lv-LV" sz="1000" b="1" i="0" u="none" strike="noStrike">
                        <a:solidFill>
                          <a:srgbClr val="000000"/>
                        </a:solidFill>
                        <a:effectLst/>
                        <a:latin typeface="Times New Roman" panose="02020603050405020304" pitchFamily="18" charset="0"/>
                      </a:endParaRPr>
                    </a:p>
                  </a:txBody>
                  <a:tcPr marL="5181" marR="5181" marT="518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ctr" rtl="0" fontAlgn="ctr"/>
                      <a:r>
                        <a:rPr lang="lv-LV" sz="1000" b="1" i="0" u="none" strike="noStrike">
                          <a:solidFill>
                            <a:srgbClr val="000000"/>
                          </a:solidFill>
                          <a:effectLst/>
                          <a:latin typeface="Times New Roman" panose="02020603050405020304" pitchFamily="18" charset="0"/>
                        </a:rPr>
                        <a:t>0</a:t>
                      </a:r>
                    </a:p>
                  </a:txBody>
                  <a:tcPr marL="5181" marR="5181" marT="518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ctr" rtl="0" fontAlgn="ctr"/>
                      <a:r>
                        <a:rPr lang="lv-LV" sz="1000" b="1" i="0" u="none" strike="noStrike">
                          <a:solidFill>
                            <a:srgbClr val="000000"/>
                          </a:solidFill>
                          <a:effectLst/>
                          <a:latin typeface="Times New Roman" panose="02020603050405020304" pitchFamily="18" charset="0"/>
                        </a:rPr>
                        <a:t>0</a:t>
                      </a:r>
                    </a:p>
                  </a:txBody>
                  <a:tcPr marL="5181" marR="5181" marT="518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ctr" rtl="0" fontAlgn="ctr"/>
                      <a:r>
                        <a:rPr lang="lv-LV" sz="1000" b="1" i="0" u="none" strike="noStrike">
                          <a:solidFill>
                            <a:srgbClr val="000000"/>
                          </a:solidFill>
                          <a:effectLst/>
                          <a:latin typeface="Times New Roman" panose="02020603050405020304" pitchFamily="18" charset="0"/>
                        </a:rPr>
                        <a:t>-1 171 968</a:t>
                      </a:r>
                    </a:p>
                  </a:txBody>
                  <a:tcPr marL="5181" marR="5181" marT="518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extLst>
                  <a:ext uri="{0D108BD9-81ED-4DB2-BD59-A6C34878D82A}">
                    <a16:rowId xmlns:a16="http://schemas.microsoft.com/office/drawing/2014/main" val="631856506"/>
                  </a:ext>
                </a:extLst>
              </a:tr>
              <a:tr h="670665">
                <a:tc>
                  <a:txBody>
                    <a:bodyPr/>
                    <a:lstStyle/>
                    <a:p>
                      <a:pPr algn="ctr" rtl="0" fontAlgn="ctr"/>
                      <a:r>
                        <a:rPr lang="lv-LV" sz="1000" b="1" i="0" u="none" strike="noStrike">
                          <a:solidFill>
                            <a:srgbClr val="000000"/>
                          </a:solidFill>
                          <a:effectLst/>
                          <a:latin typeface="Times New Roman" panose="02020603050405020304" pitchFamily="18" charset="0"/>
                        </a:rPr>
                        <a:t>3</a:t>
                      </a:r>
                    </a:p>
                  </a:txBody>
                  <a:tcPr marL="5181" marR="5181" marT="518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l" rtl="0" fontAlgn="ctr"/>
                      <a:r>
                        <a:rPr lang="lv-LV" sz="1000" b="1" i="0" u="none" strike="noStrike" dirty="0">
                          <a:solidFill>
                            <a:srgbClr val="000000"/>
                          </a:solidFill>
                          <a:effectLst/>
                          <a:latin typeface="Times New Roman" panose="02020603050405020304" pitchFamily="18" charset="0"/>
                        </a:rPr>
                        <a:t>Izdevumu samazinājums vienreizējām investīcijām valsts aizsardzības spēju attīstības un iekšējās drošības stiprināšanas pasākumu īstenošanai (finansēšanas avots ieņēmumi no naudas sodiem, ko uzliek Valsts policija par pārkāpumiem ceļu satiksmē, kas fiksēti ar komersanta tehniskajiem līdzekļiem)</a:t>
                      </a:r>
                    </a:p>
                  </a:txBody>
                  <a:tcPr marL="5181" marR="5181" marT="518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ctr" rtl="0" fontAlgn="ctr"/>
                      <a:r>
                        <a:rPr lang="lv-LV" sz="1000" b="1" i="0" u="none" strike="noStrike">
                          <a:solidFill>
                            <a:srgbClr val="000000"/>
                          </a:solidFill>
                          <a:effectLst/>
                          <a:latin typeface="Times New Roman" panose="02020603050405020304" pitchFamily="18" charset="0"/>
                        </a:rPr>
                        <a:t>0</a:t>
                      </a:r>
                    </a:p>
                  </a:txBody>
                  <a:tcPr marL="5181" marR="5181" marT="518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ctr" rtl="0" fontAlgn="ctr"/>
                      <a:r>
                        <a:rPr lang="lv-LV" sz="1000" b="1" i="0" u="none" strike="noStrike">
                          <a:solidFill>
                            <a:srgbClr val="000000"/>
                          </a:solidFill>
                          <a:effectLst/>
                          <a:latin typeface="Times New Roman" panose="02020603050405020304" pitchFamily="18" charset="0"/>
                        </a:rPr>
                        <a:t>0</a:t>
                      </a:r>
                    </a:p>
                  </a:txBody>
                  <a:tcPr marL="5181" marR="5181" marT="518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ctr" rtl="0" fontAlgn="ctr"/>
                      <a:r>
                        <a:rPr lang="lv-LV" sz="1000" b="1" i="0" u="none" strike="noStrike">
                          <a:solidFill>
                            <a:srgbClr val="000000"/>
                          </a:solidFill>
                          <a:effectLst/>
                          <a:latin typeface="Times New Roman" panose="02020603050405020304" pitchFamily="18" charset="0"/>
                        </a:rPr>
                        <a:t>-1 340 000</a:t>
                      </a:r>
                    </a:p>
                  </a:txBody>
                  <a:tcPr marL="5181" marR="5181" marT="518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extLst>
                  <a:ext uri="{0D108BD9-81ED-4DB2-BD59-A6C34878D82A}">
                    <a16:rowId xmlns:a16="http://schemas.microsoft.com/office/drawing/2014/main" val="168611384"/>
                  </a:ext>
                </a:extLst>
              </a:tr>
              <a:tr h="369136">
                <a:tc gridSpan="5">
                  <a:txBody>
                    <a:bodyPr/>
                    <a:lstStyle/>
                    <a:p>
                      <a:pPr algn="l" rtl="0" fontAlgn="ctr"/>
                      <a:r>
                        <a:rPr lang="lv-LV" sz="1000" b="0" i="0" u="none" strike="noStrike">
                          <a:solidFill>
                            <a:srgbClr val="000000"/>
                          </a:solidFill>
                          <a:effectLst/>
                          <a:latin typeface="Times New Roman" panose="02020603050405020304" pitchFamily="18" charset="0"/>
                        </a:rPr>
                        <a:t>Saskaņā ar MK 11.10.2022. rīkojumu Nr. 686 samazinājums 2025.gada iegādēm (ūdensmetējs, automātiskā mazgātava; 10 motociklu un 2 transportīdzekļu aprīkojums; 7 autobusi, autoevakuators, 2 pilnpiedziņas mikroautobusi, bruņu mašīna un dronu transportlīdzeklis)</a:t>
                      </a:r>
                    </a:p>
                  </a:txBody>
                  <a:tcPr marL="5181" marR="5181" marT="518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3353417339"/>
                  </a:ext>
                </a:extLst>
              </a:tr>
              <a:tr h="497590">
                <a:tc>
                  <a:txBody>
                    <a:bodyPr/>
                    <a:lstStyle/>
                    <a:p>
                      <a:pPr algn="ctr" rtl="0" fontAlgn="ctr"/>
                      <a:r>
                        <a:rPr lang="lv-LV" sz="1000" b="1" i="0" u="none" strike="noStrike">
                          <a:solidFill>
                            <a:srgbClr val="000000"/>
                          </a:solidFill>
                          <a:effectLst/>
                          <a:latin typeface="Times New Roman" panose="02020603050405020304" pitchFamily="18" charset="0"/>
                        </a:rPr>
                        <a:t>4</a:t>
                      </a:r>
                    </a:p>
                  </a:txBody>
                  <a:tcPr marL="5181" marR="5181" marT="518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l" rtl="0" fontAlgn="ctr"/>
                      <a:r>
                        <a:rPr lang="lv-LV" sz="1000" b="1" i="0" u="none" strike="noStrike">
                          <a:solidFill>
                            <a:srgbClr val="000000"/>
                          </a:solidFill>
                          <a:effectLst/>
                          <a:latin typeface="Times New Roman" panose="02020603050405020304" pitchFamily="18" charset="0"/>
                        </a:rPr>
                        <a:t>Izdevumu samazinājums (pārdale 74.resora programmai) turpmākai Eiropas Parlamenta vēlēšanu nodrošināšanai un atbalstam vēlēšanu organizēšanā </a:t>
                      </a:r>
                    </a:p>
                  </a:txBody>
                  <a:tcPr marL="5181" marR="5181" marT="518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ctr" rtl="0" fontAlgn="ctr"/>
                      <a:r>
                        <a:rPr lang="lv-LV" sz="1000" b="1" i="0" u="none" strike="noStrike">
                          <a:solidFill>
                            <a:srgbClr val="000000"/>
                          </a:solidFill>
                          <a:effectLst/>
                          <a:latin typeface="Times New Roman" panose="02020603050405020304" pitchFamily="18" charset="0"/>
                        </a:rPr>
                        <a:t>0</a:t>
                      </a:r>
                    </a:p>
                  </a:txBody>
                  <a:tcPr marL="5181" marR="5181" marT="518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ctr" rtl="0" fontAlgn="ctr"/>
                      <a:r>
                        <a:rPr lang="lv-LV" sz="1000" b="1" i="0" u="none" strike="noStrike">
                          <a:solidFill>
                            <a:srgbClr val="000000"/>
                          </a:solidFill>
                          <a:effectLst/>
                          <a:latin typeface="Times New Roman" panose="02020603050405020304" pitchFamily="18" charset="0"/>
                        </a:rPr>
                        <a:t>-60 404</a:t>
                      </a:r>
                    </a:p>
                  </a:txBody>
                  <a:tcPr marL="5181" marR="5181" marT="518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ctr" rtl="0" fontAlgn="ctr"/>
                      <a:r>
                        <a:rPr lang="lv-LV" sz="1000" b="1" i="0" u="none" strike="noStrike">
                          <a:solidFill>
                            <a:srgbClr val="000000"/>
                          </a:solidFill>
                          <a:effectLst/>
                          <a:latin typeface="Times New Roman" panose="02020603050405020304" pitchFamily="18" charset="0"/>
                        </a:rPr>
                        <a:t>0</a:t>
                      </a:r>
                    </a:p>
                  </a:txBody>
                  <a:tcPr marL="5181" marR="5181" marT="518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extLst>
                  <a:ext uri="{0D108BD9-81ED-4DB2-BD59-A6C34878D82A}">
                    <a16:rowId xmlns:a16="http://schemas.microsoft.com/office/drawing/2014/main" val="3385000822"/>
                  </a:ext>
                </a:extLst>
              </a:tr>
              <a:tr h="612523">
                <a:tc gridSpan="5">
                  <a:txBody>
                    <a:bodyPr/>
                    <a:lstStyle/>
                    <a:p>
                      <a:pPr algn="l" rtl="0" fontAlgn="ctr"/>
                      <a:r>
                        <a:rPr lang="lv-LV" sz="1000" b="0" i="0" u="none" strike="noStrike">
                          <a:solidFill>
                            <a:srgbClr val="000000"/>
                          </a:solidFill>
                          <a:effectLst/>
                          <a:latin typeface="Times New Roman" panose="02020603050405020304" pitchFamily="18" charset="0"/>
                        </a:rPr>
                        <a:t>Saskaņā ar MK  13.06.2023. prot. Nr.32 63.§ 9.p.</a:t>
                      </a:r>
                      <a:br>
                        <a:rPr lang="lv-LV" sz="1000" b="0" i="0" u="none" strike="noStrike">
                          <a:solidFill>
                            <a:srgbClr val="000000"/>
                          </a:solidFill>
                          <a:effectLst/>
                          <a:latin typeface="Times New Roman" panose="02020603050405020304" pitchFamily="18" charset="0"/>
                        </a:rPr>
                      </a:br>
                      <a:r>
                        <a:rPr lang="lv-LV" sz="1000" b="0" i="0" u="none" strike="noStrike">
                          <a:solidFill>
                            <a:srgbClr val="000000"/>
                          </a:solidFill>
                          <a:effectLst/>
                          <a:latin typeface="Times New Roman" panose="02020603050405020304" pitchFamily="18" charset="0"/>
                        </a:rPr>
                        <a:t>"</a:t>
                      </a:r>
                      <a:r>
                        <a:rPr lang="lv-LV" sz="1000" b="0" i="1" u="none" strike="noStrike">
                          <a:solidFill>
                            <a:srgbClr val="000000"/>
                          </a:solidFill>
                          <a:effectLst/>
                          <a:latin typeface="Times New Roman" panose="02020603050405020304" pitchFamily="18" charset="0"/>
                        </a:rPr>
                        <a:t>Lai nodrošinātu nepieciešamo finansējumu turpmākai Eiropas Parlamenta vēlēšanu nodrošināšanai un atbalstam vēlēšanu organizēšanā apakšprogrammā 11.01.00 "Pilsonības un migrācijas lietu pārvalde" 2025.gadam 60 404 euro apmērā un palielināt finansējumu budžeta resora “74. Gadskārtējā valsts budžeta izpildes procesā pārdalāmais finansējums” atsevišķā programmā</a:t>
                      </a:r>
                      <a:r>
                        <a:rPr lang="lv-LV" sz="1000" b="0" i="0" u="none" strike="noStrike">
                          <a:solidFill>
                            <a:srgbClr val="000000"/>
                          </a:solidFill>
                          <a:effectLst/>
                          <a:latin typeface="Times New Roman" panose="02020603050405020304" pitchFamily="18" charset="0"/>
                        </a:rPr>
                        <a:t>"</a:t>
                      </a:r>
                    </a:p>
                  </a:txBody>
                  <a:tcPr marL="5181" marR="5181" marT="518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2408739205"/>
                  </a:ext>
                </a:extLst>
              </a:tr>
              <a:tr h="310994">
                <a:tc>
                  <a:txBody>
                    <a:bodyPr/>
                    <a:lstStyle/>
                    <a:p>
                      <a:pPr algn="ctr" rtl="0" fontAlgn="ctr"/>
                      <a:r>
                        <a:rPr lang="lv-LV" sz="1000" b="1" i="0" u="none" strike="noStrike">
                          <a:solidFill>
                            <a:srgbClr val="000000"/>
                          </a:solidFill>
                          <a:effectLst/>
                          <a:latin typeface="Times New Roman" panose="02020603050405020304" pitchFamily="18" charset="0"/>
                        </a:rPr>
                        <a:t>5</a:t>
                      </a:r>
                    </a:p>
                  </a:txBody>
                  <a:tcPr marL="5181" marR="5181" marT="518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l" rtl="0" fontAlgn="ctr"/>
                      <a:r>
                        <a:rPr lang="lv-LV" sz="1000" b="1" i="0" u="none" strike="noStrike">
                          <a:solidFill>
                            <a:srgbClr val="000000"/>
                          </a:solidFill>
                          <a:effectLst/>
                          <a:latin typeface="Times New Roman" panose="02020603050405020304" pitchFamily="18" charset="0"/>
                        </a:rPr>
                        <a:t>Samazināti izdevumi, lai nodrošinātu Valsts un pašvaldību iestāžu tīmekļvietņu vienotās platformas uzturēšanas izmaksu segšanu</a:t>
                      </a:r>
                    </a:p>
                  </a:txBody>
                  <a:tcPr marL="5181" marR="5181" marT="518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ctr" rtl="0" fontAlgn="ctr"/>
                      <a:r>
                        <a:rPr lang="lv-LV" sz="1000" b="1" i="0" u="none" strike="noStrike">
                          <a:solidFill>
                            <a:srgbClr val="000000"/>
                          </a:solidFill>
                          <a:effectLst/>
                          <a:latin typeface="Times New Roman" panose="02020603050405020304" pitchFamily="18" charset="0"/>
                        </a:rPr>
                        <a:t>-22 750</a:t>
                      </a:r>
                    </a:p>
                  </a:txBody>
                  <a:tcPr marL="5181" marR="5181" marT="518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ctr" rtl="0" fontAlgn="ctr"/>
                      <a:r>
                        <a:rPr lang="lv-LV" sz="1000" b="1" i="0" u="none" strike="noStrike">
                          <a:solidFill>
                            <a:srgbClr val="000000"/>
                          </a:solidFill>
                          <a:effectLst/>
                          <a:latin typeface="Times New Roman" panose="02020603050405020304" pitchFamily="18" charset="0"/>
                        </a:rPr>
                        <a:t>-22 750</a:t>
                      </a:r>
                    </a:p>
                  </a:txBody>
                  <a:tcPr marL="5181" marR="5181" marT="518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ctr" rtl="0" fontAlgn="ctr"/>
                      <a:r>
                        <a:rPr lang="lv-LV" sz="1000" b="1" i="0" u="none" strike="noStrike">
                          <a:solidFill>
                            <a:srgbClr val="000000"/>
                          </a:solidFill>
                          <a:effectLst/>
                          <a:latin typeface="Times New Roman" panose="02020603050405020304" pitchFamily="18" charset="0"/>
                        </a:rPr>
                        <a:t>-22 750</a:t>
                      </a:r>
                    </a:p>
                  </a:txBody>
                  <a:tcPr marL="5181" marR="5181" marT="518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extLst>
                  <a:ext uri="{0D108BD9-81ED-4DB2-BD59-A6C34878D82A}">
                    <a16:rowId xmlns:a16="http://schemas.microsoft.com/office/drawing/2014/main" val="78617624"/>
                  </a:ext>
                </a:extLst>
              </a:tr>
              <a:tr h="173075">
                <a:tc gridSpan="5">
                  <a:txBody>
                    <a:bodyPr/>
                    <a:lstStyle/>
                    <a:p>
                      <a:pPr algn="l" fontAlgn="b"/>
                      <a:r>
                        <a:rPr lang="lv-LV" sz="1000" b="0" i="0" u="none" strike="noStrike" dirty="0">
                          <a:solidFill>
                            <a:srgbClr val="000000"/>
                          </a:solidFill>
                          <a:effectLst/>
                          <a:latin typeface="Times New Roman" panose="02020603050405020304" pitchFamily="18" charset="0"/>
                        </a:rPr>
                        <a:t>Saskaņā ar MK 15.08.2023. prot. Nr.40, 43.§ 52.p. pārdale Valsts kancelejai</a:t>
                      </a:r>
                    </a:p>
                  </a:txBody>
                  <a:tcPr marL="5181" marR="5181" marT="518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3624617551"/>
                  </a:ext>
                </a:extLst>
              </a:tr>
            </a:tbl>
          </a:graphicData>
        </a:graphic>
      </p:graphicFrame>
    </p:spTree>
    <p:extLst>
      <p:ext uri="{BB962C8B-B14F-4D97-AF65-F5344CB8AC3E}">
        <p14:creationId xmlns:p14="http://schemas.microsoft.com/office/powerpoint/2010/main" val="3542484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1035971-390E-4D1A-99A1-27E0F7A81EB8}"/>
              </a:ext>
            </a:extLst>
          </p:cNvPr>
          <p:cNvSpPr txBox="1">
            <a:spLocks/>
          </p:cNvSpPr>
          <p:nvPr/>
        </p:nvSpPr>
        <p:spPr bwMode="auto">
          <a:xfrm>
            <a:off x="1708981" y="674764"/>
            <a:ext cx="7264751" cy="848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57" tIns="46979" rIns="93957" bIns="46979">
            <a:norm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ctr">
              <a:defRPr/>
            </a:pPr>
            <a:r>
              <a:rPr lang="lv-LV" altLang="lv-LV" sz="1600" dirty="0">
                <a:solidFill>
                  <a:srgbClr val="04046C"/>
                </a:solidFill>
                <a:latin typeface="Times New Roman" panose="02020603050405020304" pitchFamily="18" charset="0"/>
                <a:cs typeface="Times New Roman" panose="02020603050405020304" pitchFamily="18" charset="0"/>
              </a:rPr>
              <a:t>IEKŠLIETU MINISTRIJAS 2024. -2026.GADA BĀZES IZDEVUMU PASĀKUMI VALSTS PAMATFUNKCIJU ĪSTENOŠANAI  (V)</a:t>
            </a:r>
          </a:p>
          <a:p>
            <a:pPr algn="ctr">
              <a:defRPr/>
            </a:pPr>
            <a:r>
              <a:rPr lang="lv-LV" altLang="lv-LV" sz="1400" dirty="0">
                <a:solidFill>
                  <a:srgbClr val="04046C"/>
                </a:solidFill>
                <a:latin typeface="Times New Roman" panose="02020603050405020304" pitchFamily="18" charset="0"/>
                <a:cs typeface="Times New Roman" panose="02020603050405020304" pitchFamily="18" charset="0"/>
              </a:rPr>
              <a:t>(piešķirts </a:t>
            </a:r>
            <a:r>
              <a:rPr lang="lv-LV" altLang="lv-LV" sz="1400" u="sng" dirty="0">
                <a:solidFill>
                  <a:srgbClr val="04046C"/>
                </a:solidFill>
                <a:latin typeface="Times New Roman" panose="02020603050405020304" pitchFamily="18" charset="0"/>
                <a:cs typeface="Times New Roman" panose="02020603050405020304" pitchFamily="18" charset="0"/>
              </a:rPr>
              <a:t>papildu finansējums </a:t>
            </a:r>
            <a:r>
              <a:rPr lang="lv-LV" altLang="lv-LV" sz="1400" dirty="0">
                <a:solidFill>
                  <a:srgbClr val="04046C"/>
                </a:solidFill>
                <a:latin typeface="Times New Roman" panose="02020603050405020304" pitchFamily="18" charset="0"/>
                <a:cs typeface="Times New Roman" panose="02020603050405020304" pitchFamily="18" charset="0"/>
              </a:rPr>
              <a:t>atbilstoši MK lēmumiem (I))</a:t>
            </a:r>
          </a:p>
        </p:txBody>
      </p:sp>
      <p:sp>
        <p:nvSpPr>
          <p:cNvPr id="4" name="Slide Number Placeholder 3">
            <a:extLst>
              <a:ext uri="{FF2B5EF4-FFF2-40B4-BE49-F238E27FC236}">
                <a16:creationId xmlns:a16="http://schemas.microsoft.com/office/drawing/2014/main" id="{4B3F4031-5E3E-4BD2-B659-EFC5D2225EB8}"/>
              </a:ext>
            </a:extLst>
          </p:cNvPr>
          <p:cNvSpPr>
            <a:spLocks noGrp="1"/>
          </p:cNvSpPr>
          <p:nvPr>
            <p:ph type="sldNum" sz="quarter" idx="13"/>
          </p:nvPr>
        </p:nvSpPr>
        <p:spPr/>
        <p:txBody>
          <a:bodyPr/>
          <a:lstStyle/>
          <a:p>
            <a:pPr>
              <a:defRPr/>
            </a:pPr>
            <a:fld id="{04B6ED29-4716-4D18-BCAA-2503C8CA31C8}" type="slidenum">
              <a:rPr lang="en-US" altLang="lv-LV" smtClean="0"/>
              <a:pPr>
                <a:defRPr/>
              </a:pPr>
              <a:t>6</a:t>
            </a:fld>
            <a:endParaRPr lang="en-US" altLang="lv-LV"/>
          </a:p>
        </p:txBody>
      </p:sp>
      <p:graphicFrame>
        <p:nvGraphicFramePr>
          <p:cNvPr id="2" name="Table 1">
            <a:extLst>
              <a:ext uri="{FF2B5EF4-FFF2-40B4-BE49-F238E27FC236}">
                <a16:creationId xmlns:a16="http://schemas.microsoft.com/office/drawing/2014/main" id="{0D13B89E-8C29-4DFC-AD28-88659069A80F}"/>
              </a:ext>
            </a:extLst>
          </p:cNvPr>
          <p:cNvGraphicFramePr>
            <a:graphicFrameLocks noGrp="1"/>
          </p:cNvGraphicFramePr>
          <p:nvPr>
            <p:extLst>
              <p:ext uri="{D42A27DB-BD31-4B8C-83A1-F6EECF244321}">
                <p14:modId xmlns:p14="http://schemas.microsoft.com/office/powerpoint/2010/main" val="2141932882"/>
              </p:ext>
            </p:extLst>
          </p:nvPr>
        </p:nvGraphicFramePr>
        <p:xfrm>
          <a:off x="389172" y="2531710"/>
          <a:ext cx="8207396" cy="3792890"/>
        </p:xfrm>
        <a:graphic>
          <a:graphicData uri="http://schemas.openxmlformats.org/drawingml/2006/table">
            <a:tbl>
              <a:tblPr/>
              <a:tblGrid>
                <a:gridCol w="453268">
                  <a:extLst>
                    <a:ext uri="{9D8B030D-6E8A-4147-A177-3AD203B41FA5}">
                      <a16:colId xmlns:a16="http://schemas.microsoft.com/office/drawing/2014/main" val="2427940585"/>
                    </a:ext>
                  </a:extLst>
                </a:gridCol>
                <a:gridCol w="4743130">
                  <a:extLst>
                    <a:ext uri="{9D8B030D-6E8A-4147-A177-3AD203B41FA5}">
                      <a16:colId xmlns:a16="http://schemas.microsoft.com/office/drawing/2014/main" val="1952844086"/>
                    </a:ext>
                  </a:extLst>
                </a:gridCol>
                <a:gridCol w="1052230">
                  <a:extLst>
                    <a:ext uri="{9D8B030D-6E8A-4147-A177-3AD203B41FA5}">
                      <a16:colId xmlns:a16="http://schemas.microsoft.com/office/drawing/2014/main" val="3895136719"/>
                    </a:ext>
                  </a:extLst>
                </a:gridCol>
                <a:gridCol w="1003666">
                  <a:extLst>
                    <a:ext uri="{9D8B030D-6E8A-4147-A177-3AD203B41FA5}">
                      <a16:colId xmlns:a16="http://schemas.microsoft.com/office/drawing/2014/main" val="4075853003"/>
                    </a:ext>
                  </a:extLst>
                </a:gridCol>
                <a:gridCol w="955102">
                  <a:extLst>
                    <a:ext uri="{9D8B030D-6E8A-4147-A177-3AD203B41FA5}">
                      <a16:colId xmlns:a16="http://schemas.microsoft.com/office/drawing/2014/main" val="681020975"/>
                    </a:ext>
                  </a:extLst>
                </a:gridCol>
              </a:tblGrid>
              <a:tr h="291424">
                <a:tc>
                  <a:txBody>
                    <a:bodyPr/>
                    <a:lstStyle/>
                    <a:p>
                      <a:pPr algn="ctr" rtl="0" fontAlgn="ctr"/>
                      <a:r>
                        <a:rPr lang="lv-LV" sz="1000" b="1" i="0" u="none" strike="noStrike">
                          <a:solidFill>
                            <a:srgbClr val="000000"/>
                          </a:solidFill>
                          <a:effectLst>
                            <a:outerShdw blurRad="50800" dist="38100" algn="tr" rotWithShape="0">
                              <a:prstClr val="black">
                                <a:alpha val="40000"/>
                              </a:prstClr>
                            </a:outerShdw>
                          </a:effectLst>
                          <a:latin typeface="Times New Roman" panose="02020603050405020304" pitchFamily="18" charset="0"/>
                        </a:rPr>
                        <a:t>Nr.p.k.</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ctr" rtl="0" fontAlgn="ctr"/>
                      <a:r>
                        <a:rPr lang="lv-LV" sz="1000" b="1" i="0" u="none" strike="noStrike" dirty="0">
                          <a:solidFill>
                            <a:srgbClr val="000000"/>
                          </a:solidFill>
                          <a:effectLst>
                            <a:outerShdw blurRad="50800" dist="38100" algn="tr" rotWithShape="0">
                              <a:prstClr val="black">
                                <a:alpha val="40000"/>
                              </a:prstClr>
                            </a:outerShdw>
                          </a:effectLst>
                          <a:latin typeface="Times New Roman" panose="02020603050405020304" pitchFamily="18" charset="0"/>
                        </a:rPr>
                        <a:t>Pasākuma nosaukums</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ctr" rtl="0" fontAlgn="ctr"/>
                      <a:r>
                        <a:rPr lang="lv-LV" sz="1000" b="1" i="0" u="none" strike="noStrike" dirty="0">
                          <a:solidFill>
                            <a:srgbClr val="000000"/>
                          </a:solidFill>
                          <a:effectLst>
                            <a:outerShdw blurRad="50800" dist="38100" algn="tr" rotWithShape="0">
                              <a:prstClr val="black">
                                <a:alpha val="40000"/>
                              </a:prstClr>
                            </a:outerShdw>
                          </a:effectLst>
                          <a:latin typeface="Times New Roman" panose="02020603050405020304" pitchFamily="18" charset="0"/>
                        </a:rPr>
                        <a:t>2024.gads</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ctr" rtl="0" fontAlgn="ctr"/>
                      <a:r>
                        <a:rPr lang="lv-LV" sz="1000" b="1" i="0" u="none" strike="noStrike">
                          <a:solidFill>
                            <a:srgbClr val="000000"/>
                          </a:solidFill>
                          <a:effectLst>
                            <a:outerShdw blurRad="50800" dist="38100" algn="tr" rotWithShape="0">
                              <a:prstClr val="black">
                                <a:alpha val="40000"/>
                              </a:prstClr>
                            </a:outerShdw>
                          </a:effectLst>
                          <a:latin typeface="Times New Roman" panose="02020603050405020304" pitchFamily="18" charset="0"/>
                        </a:rPr>
                        <a:t>2025.gads</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ctr" rtl="0" fontAlgn="ctr"/>
                      <a:r>
                        <a:rPr lang="lv-LV" sz="1000" b="1" i="0" u="none" strike="noStrike">
                          <a:solidFill>
                            <a:srgbClr val="000000"/>
                          </a:solidFill>
                          <a:effectLst>
                            <a:outerShdw blurRad="50800" dist="38100" algn="tr" rotWithShape="0">
                              <a:prstClr val="black">
                                <a:alpha val="40000"/>
                              </a:prstClr>
                            </a:outerShdw>
                          </a:effectLst>
                          <a:latin typeface="Times New Roman" panose="02020603050405020304" pitchFamily="18" charset="0"/>
                        </a:rPr>
                        <a:t>2026.gads</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extLst>
                  <a:ext uri="{0D108BD9-81ED-4DB2-BD59-A6C34878D82A}">
                    <a16:rowId xmlns:a16="http://schemas.microsoft.com/office/drawing/2014/main" val="2568400952"/>
                  </a:ext>
                </a:extLst>
              </a:tr>
              <a:tr h="220224">
                <a:tc gridSpan="2">
                  <a:txBody>
                    <a:bodyPr/>
                    <a:lstStyle/>
                    <a:p>
                      <a:pPr algn="r" rtl="0" fontAlgn="ctr"/>
                      <a:r>
                        <a:rPr lang="lv-LV" sz="1200" b="1" i="0" u="none" strike="noStrike" dirty="0">
                          <a:solidFill>
                            <a:srgbClr val="000000"/>
                          </a:solidFill>
                          <a:effectLst>
                            <a:outerShdw blurRad="38100" dist="38100" dir="2700000" algn="tl">
                              <a:srgbClr val="000000">
                                <a:alpha val="43137"/>
                              </a:srgbClr>
                            </a:outerShdw>
                          </a:effectLst>
                          <a:latin typeface="Times New Roman" panose="02020603050405020304" pitchFamily="18" charset="0"/>
                        </a:rPr>
                        <a:t>Kopā</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lv-LV"/>
                    </a:p>
                  </a:txBody>
                  <a:tcPr/>
                </a:tc>
                <a:tc>
                  <a:txBody>
                    <a:bodyPr/>
                    <a:lstStyle/>
                    <a:p>
                      <a:pPr algn="ctr" rtl="0" fontAlgn="ctr"/>
                      <a:r>
                        <a:rPr lang="lv-LV" sz="1200" b="1" i="0" u="none" strike="noStrike" dirty="0">
                          <a:solidFill>
                            <a:srgbClr val="FF0000"/>
                          </a:solidFill>
                          <a:effectLst>
                            <a:outerShdw blurRad="38100" dist="38100" dir="2700000" algn="tl">
                              <a:srgbClr val="000000">
                                <a:alpha val="43137"/>
                              </a:srgbClr>
                            </a:outerShdw>
                          </a:effectLst>
                          <a:latin typeface="Times New Roman" panose="02020603050405020304" pitchFamily="18" charset="0"/>
                        </a:rPr>
                        <a:t>53 620 753</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lv-LV" sz="1200" b="1" i="0" u="none" strike="noStrike" dirty="0">
                          <a:solidFill>
                            <a:srgbClr val="FF0000"/>
                          </a:solidFill>
                          <a:effectLst>
                            <a:outerShdw blurRad="38100" dist="38100" dir="2700000" algn="tl">
                              <a:srgbClr val="000000">
                                <a:alpha val="43137"/>
                              </a:srgbClr>
                            </a:outerShdw>
                          </a:effectLst>
                          <a:latin typeface="Times New Roman" panose="02020603050405020304" pitchFamily="18" charset="0"/>
                        </a:rPr>
                        <a:t>780 240</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lv-LV" sz="1200" b="1" i="0" u="none" strike="noStrike" dirty="0">
                          <a:solidFill>
                            <a:srgbClr val="FF0000"/>
                          </a:solidFill>
                          <a:effectLst>
                            <a:outerShdw blurRad="38100" dist="38100" dir="2700000" algn="tl">
                              <a:srgbClr val="000000">
                                <a:alpha val="43137"/>
                              </a:srgbClr>
                            </a:outerShdw>
                          </a:effectLst>
                          <a:latin typeface="Times New Roman" panose="02020603050405020304" pitchFamily="18" charset="0"/>
                        </a:rPr>
                        <a:t>645 140</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77913223"/>
                  </a:ext>
                </a:extLst>
              </a:tr>
              <a:tr h="622588">
                <a:tc>
                  <a:txBody>
                    <a:bodyPr/>
                    <a:lstStyle/>
                    <a:p>
                      <a:pPr algn="ctr" rtl="0" fontAlgn="ctr"/>
                      <a:r>
                        <a:rPr lang="lv-LV" sz="1000" b="1" i="0" u="none" strike="noStrike">
                          <a:solidFill>
                            <a:srgbClr val="000000"/>
                          </a:solidFill>
                          <a:effectLst/>
                          <a:latin typeface="Times New Roman" panose="02020603050405020304" pitchFamily="18" charset="0"/>
                        </a:rPr>
                        <a:t>1</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l" rtl="0" fontAlgn="ctr"/>
                      <a:r>
                        <a:rPr lang="lv-LV" sz="1000" b="1" i="0" u="none" strike="noStrike" dirty="0">
                          <a:solidFill>
                            <a:srgbClr val="000000"/>
                          </a:solidFill>
                          <a:effectLst/>
                          <a:latin typeface="Times New Roman" panose="02020603050405020304" pitchFamily="18" charset="0"/>
                        </a:rPr>
                        <a:t>Izdevumu palielinājums, lai nodrošinātu ar valsts drošību  saistītā ilgtermiņa saistību pasākuma "Speciālo ugunsdzēsības un glābšanas transportlīdzekļu iegāde" ietvaros iegādāto 152  ugunsdzēsības autocisternu finansējuma gala norēķinu</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ctr" rtl="0" fontAlgn="ctr"/>
                      <a:r>
                        <a:rPr lang="lv-LV" sz="1000" b="1" i="0" u="none" strike="noStrike">
                          <a:solidFill>
                            <a:srgbClr val="000000"/>
                          </a:solidFill>
                          <a:effectLst/>
                          <a:latin typeface="Times New Roman" panose="02020603050405020304" pitchFamily="18" charset="0"/>
                        </a:rPr>
                        <a:t>46 790 488</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ctr" rtl="0" fontAlgn="ctr"/>
                      <a:r>
                        <a:rPr lang="lv-LV" sz="1000" b="1" i="0" u="none" strike="noStrike">
                          <a:solidFill>
                            <a:srgbClr val="000000"/>
                          </a:solidFill>
                          <a:effectLst/>
                          <a:latin typeface="Times New Roman" panose="02020603050405020304" pitchFamily="18" charset="0"/>
                        </a:rPr>
                        <a:t>0</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ctr" rtl="0" fontAlgn="ctr"/>
                      <a:r>
                        <a:rPr lang="lv-LV" sz="1000" b="1" i="0" u="none" strike="noStrike">
                          <a:solidFill>
                            <a:srgbClr val="000000"/>
                          </a:solidFill>
                          <a:effectLst/>
                          <a:latin typeface="Times New Roman" panose="02020603050405020304" pitchFamily="18" charset="0"/>
                        </a:rPr>
                        <a:t>0</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extLst>
                  <a:ext uri="{0D108BD9-81ED-4DB2-BD59-A6C34878D82A}">
                    <a16:rowId xmlns:a16="http://schemas.microsoft.com/office/drawing/2014/main" val="3364005331"/>
                  </a:ext>
                </a:extLst>
              </a:tr>
              <a:tr h="158960">
                <a:tc gridSpan="5">
                  <a:txBody>
                    <a:bodyPr/>
                    <a:lstStyle/>
                    <a:p>
                      <a:pPr algn="l" rtl="0" fontAlgn="ctr"/>
                      <a:r>
                        <a:rPr lang="lv-LV" sz="1000" b="0" i="0" u="none" strike="noStrike">
                          <a:solidFill>
                            <a:srgbClr val="000000"/>
                          </a:solidFill>
                          <a:effectLst/>
                          <a:latin typeface="Times New Roman" panose="02020603050405020304" pitchFamily="18" charset="0"/>
                        </a:rPr>
                        <a:t>Saskaņā ar MK 02.05.2023. prot. Nr.24 § 10.p. pārdale no 74.resora programmas 18.00.00</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3414910591"/>
                  </a:ext>
                </a:extLst>
              </a:tr>
              <a:tr h="457007">
                <a:tc>
                  <a:txBody>
                    <a:bodyPr/>
                    <a:lstStyle/>
                    <a:p>
                      <a:pPr algn="ctr" rtl="0" fontAlgn="ctr"/>
                      <a:r>
                        <a:rPr lang="lv-LV" sz="1000" b="1" i="0" u="none" strike="noStrike">
                          <a:solidFill>
                            <a:srgbClr val="000000"/>
                          </a:solidFill>
                          <a:effectLst/>
                          <a:latin typeface="Times New Roman" panose="02020603050405020304" pitchFamily="18" charset="0"/>
                        </a:rPr>
                        <a:t>2</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l" rtl="0" fontAlgn="ctr"/>
                      <a:r>
                        <a:rPr lang="lv-LV" sz="1000" b="1" i="0" u="none" strike="noStrike">
                          <a:solidFill>
                            <a:srgbClr val="000000"/>
                          </a:solidFill>
                          <a:effectLst/>
                          <a:latin typeface="Times New Roman" panose="02020603050405020304" pitchFamily="18" charset="0"/>
                        </a:rPr>
                        <a:t>Pedagogu zemākās darba samaksas likmes pieauguma grafika laikposmam no 2023.gada 1.septembra līdz 2025.gada 31.decembrim 1.soļa īstenošanai</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ctr" rtl="0" fontAlgn="ctr"/>
                      <a:r>
                        <a:rPr lang="lv-LV" sz="1000" b="1" i="0" u="none" strike="noStrike">
                          <a:solidFill>
                            <a:srgbClr val="000000"/>
                          </a:solidFill>
                          <a:effectLst/>
                          <a:latin typeface="Times New Roman" panose="02020603050405020304" pitchFamily="18" charset="0"/>
                        </a:rPr>
                        <a:t>95 820</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ctr" rtl="0" fontAlgn="ctr"/>
                      <a:r>
                        <a:rPr lang="lv-LV" sz="1000" b="1" i="0" u="none" strike="noStrike">
                          <a:solidFill>
                            <a:srgbClr val="000000"/>
                          </a:solidFill>
                          <a:effectLst/>
                          <a:latin typeface="Times New Roman" panose="02020603050405020304" pitchFamily="18" charset="0"/>
                        </a:rPr>
                        <a:t>95 820</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ctr" rtl="0" fontAlgn="ctr"/>
                      <a:r>
                        <a:rPr lang="lv-LV" sz="1000" b="1" i="0" u="none" strike="noStrike">
                          <a:solidFill>
                            <a:srgbClr val="000000"/>
                          </a:solidFill>
                          <a:effectLst/>
                          <a:latin typeface="Times New Roman" panose="02020603050405020304" pitchFamily="18" charset="0"/>
                        </a:rPr>
                        <a:t>95 820</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extLst>
                  <a:ext uri="{0D108BD9-81ED-4DB2-BD59-A6C34878D82A}">
                    <a16:rowId xmlns:a16="http://schemas.microsoft.com/office/drawing/2014/main" val="1384437738"/>
                  </a:ext>
                </a:extLst>
              </a:tr>
              <a:tr h="642458">
                <a:tc gridSpan="5">
                  <a:txBody>
                    <a:bodyPr/>
                    <a:lstStyle/>
                    <a:p>
                      <a:pPr algn="l" rtl="0" fontAlgn="ctr"/>
                      <a:r>
                        <a:rPr lang="lv-LV" sz="1000" b="0" i="0" u="none" strike="noStrike">
                          <a:solidFill>
                            <a:srgbClr val="000000"/>
                          </a:solidFill>
                          <a:effectLst/>
                          <a:latin typeface="Times New Roman" panose="02020603050405020304" pitchFamily="18" charset="0"/>
                        </a:rPr>
                        <a:t>Saskaņā ar MK 18.04.2023 sēdes prot. Nr.20, 25.§ 6.p.; MK 18.04.2023 rīk Nr.226</a:t>
                      </a:r>
                      <a:br>
                        <a:rPr lang="lv-LV" sz="1000" b="0" i="0" u="none" strike="noStrike">
                          <a:solidFill>
                            <a:srgbClr val="000000"/>
                          </a:solidFill>
                          <a:effectLst/>
                          <a:latin typeface="Times New Roman" panose="02020603050405020304" pitchFamily="18" charset="0"/>
                        </a:rPr>
                      </a:br>
                      <a:r>
                        <a:rPr lang="lv-LV" sz="1000" b="0" i="0" u="none" strike="noStrike">
                          <a:solidFill>
                            <a:srgbClr val="000000"/>
                          </a:solidFill>
                          <a:effectLst/>
                          <a:latin typeface="Times New Roman" panose="02020603050405020304" pitchFamily="18" charset="0"/>
                        </a:rPr>
                        <a:t>Valsts policija - 9 452 EUR</a:t>
                      </a:r>
                      <a:br>
                        <a:rPr lang="lv-LV" sz="1000" b="0" i="0" u="none" strike="noStrike">
                          <a:solidFill>
                            <a:srgbClr val="000000"/>
                          </a:solidFill>
                          <a:effectLst/>
                          <a:latin typeface="Times New Roman" panose="02020603050405020304" pitchFamily="18" charset="0"/>
                        </a:rPr>
                      </a:br>
                      <a:r>
                        <a:rPr lang="lv-LV" sz="1000" b="0" i="0" u="none" strike="noStrike">
                          <a:solidFill>
                            <a:srgbClr val="000000"/>
                          </a:solidFill>
                          <a:effectLst/>
                          <a:latin typeface="Times New Roman" panose="02020603050405020304" pitchFamily="18" charset="0"/>
                        </a:rPr>
                        <a:t>Valsts ugunsdzēsības un glābšanas dienests - 3 100 EUR</a:t>
                      </a:r>
                      <a:br>
                        <a:rPr lang="lv-LV" sz="1000" b="0" i="0" u="none" strike="noStrike">
                          <a:solidFill>
                            <a:srgbClr val="000000"/>
                          </a:solidFill>
                          <a:effectLst/>
                          <a:latin typeface="Times New Roman" panose="02020603050405020304" pitchFamily="18" charset="0"/>
                        </a:rPr>
                      </a:br>
                      <a:r>
                        <a:rPr lang="lv-LV" sz="1000" b="0" i="0" u="none" strike="noStrike">
                          <a:solidFill>
                            <a:srgbClr val="000000"/>
                          </a:solidFill>
                          <a:effectLst/>
                          <a:latin typeface="Times New Roman" panose="02020603050405020304" pitchFamily="18" charset="0"/>
                        </a:rPr>
                        <a:t>Iekšlietu ministrija (44.00.00 progr.) - 83 268 EUR</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2385671940"/>
                  </a:ext>
                </a:extLst>
              </a:tr>
              <a:tr h="291424">
                <a:tc>
                  <a:txBody>
                    <a:bodyPr/>
                    <a:lstStyle/>
                    <a:p>
                      <a:pPr algn="ctr" rtl="0" fontAlgn="ctr"/>
                      <a:r>
                        <a:rPr lang="lv-LV" sz="1000" b="1" i="0" u="none" strike="noStrike">
                          <a:solidFill>
                            <a:srgbClr val="000000"/>
                          </a:solidFill>
                          <a:effectLst/>
                          <a:latin typeface="Times New Roman" panose="02020603050405020304" pitchFamily="18" charset="0"/>
                        </a:rPr>
                        <a:t>3</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l" rtl="0" fontAlgn="ctr"/>
                      <a:r>
                        <a:rPr lang="lv-LV" sz="1000" b="1" i="0" u="none" strike="noStrike">
                          <a:solidFill>
                            <a:srgbClr val="000000"/>
                          </a:solidFill>
                          <a:effectLst/>
                          <a:latin typeface="Times New Roman" panose="02020603050405020304" pitchFamily="18" charset="0"/>
                        </a:rPr>
                        <a:t>Izdevumu palielinājums Civilās aizsardzības operacionālā vadības centra izveidei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ctr" rtl="0" fontAlgn="ctr"/>
                      <a:r>
                        <a:rPr lang="lv-LV" sz="1000" b="1" i="0" u="none" strike="noStrike">
                          <a:solidFill>
                            <a:srgbClr val="000000"/>
                          </a:solidFill>
                          <a:effectLst/>
                          <a:latin typeface="Times New Roman" panose="02020603050405020304" pitchFamily="18" charset="0"/>
                        </a:rPr>
                        <a:t>400 000</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ctr" rtl="0" fontAlgn="ctr"/>
                      <a:r>
                        <a:rPr lang="lv-LV" sz="1000" b="1" i="0" u="none" strike="noStrike">
                          <a:solidFill>
                            <a:srgbClr val="000000"/>
                          </a:solidFill>
                          <a:effectLst/>
                          <a:latin typeface="Times New Roman" panose="02020603050405020304" pitchFamily="18" charset="0"/>
                        </a:rPr>
                        <a:t>0</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ctr" rtl="0" fontAlgn="ctr"/>
                      <a:r>
                        <a:rPr lang="lv-LV" sz="1000" b="1" i="0" u="none" strike="noStrike">
                          <a:solidFill>
                            <a:srgbClr val="000000"/>
                          </a:solidFill>
                          <a:effectLst/>
                          <a:latin typeface="Times New Roman" panose="02020603050405020304" pitchFamily="18" charset="0"/>
                        </a:rPr>
                        <a:t>0</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extLst>
                  <a:ext uri="{0D108BD9-81ED-4DB2-BD59-A6C34878D82A}">
                    <a16:rowId xmlns:a16="http://schemas.microsoft.com/office/drawing/2014/main" val="1149553985"/>
                  </a:ext>
                </a:extLst>
              </a:tr>
              <a:tr h="339444">
                <a:tc gridSpan="5">
                  <a:txBody>
                    <a:bodyPr/>
                    <a:lstStyle/>
                    <a:p>
                      <a:pPr algn="l" rtl="0" fontAlgn="ctr"/>
                      <a:r>
                        <a:rPr lang="lv-LV" sz="1000" b="0" i="0" u="none" strike="noStrike">
                          <a:solidFill>
                            <a:srgbClr val="000000"/>
                          </a:solidFill>
                          <a:effectLst/>
                          <a:latin typeface="Times New Roman" panose="02020603050405020304" pitchFamily="18" charset="0"/>
                        </a:rPr>
                        <a:t>Saskaņā ar MK  20.06.2023. sēdes prot.Nr.33, 38.</a:t>
                      </a:r>
                      <a:r>
                        <a:rPr lang="lv-LV" sz="1000" b="0" i="0" u="none" strike="noStrike">
                          <a:solidFill>
                            <a:srgbClr val="000000"/>
                          </a:solidFill>
                          <a:effectLst/>
                          <a:latin typeface="Calibri" panose="020F0502020204030204" pitchFamily="34" charset="0"/>
                        </a:rPr>
                        <a:t>§</a:t>
                      </a:r>
                      <a:r>
                        <a:rPr lang="lv-LV" sz="1000" b="0" i="0" u="none" strike="noStrike">
                          <a:solidFill>
                            <a:srgbClr val="000000"/>
                          </a:solidFill>
                          <a:effectLst/>
                          <a:latin typeface="Times New Roman" panose="02020603050405020304" pitchFamily="18" charset="0"/>
                        </a:rPr>
                        <a:t> 8.p.</a:t>
                      </a:r>
                      <a:br>
                        <a:rPr lang="lv-LV" sz="1000" b="0" i="0" u="none" strike="noStrike">
                          <a:solidFill>
                            <a:srgbClr val="000000"/>
                          </a:solidFill>
                          <a:effectLst/>
                          <a:latin typeface="Times New Roman" panose="02020603050405020304" pitchFamily="18" charset="0"/>
                        </a:rPr>
                      </a:br>
                      <a:r>
                        <a:rPr lang="lv-LV" sz="1000" b="0" i="0" u="none" strike="noStrike">
                          <a:solidFill>
                            <a:srgbClr val="000000"/>
                          </a:solidFill>
                          <a:effectLst/>
                          <a:latin typeface="Times New Roman" panose="02020603050405020304" pitchFamily="18" charset="0"/>
                        </a:rPr>
                        <a:t>2023.gadāfinansējums Nodrošinājuma aģentūrai samazināts, lai rastu finansējumu veselības nozarei</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2829369434"/>
                  </a:ext>
                </a:extLst>
              </a:tr>
              <a:tr h="410644">
                <a:tc>
                  <a:txBody>
                    <a:bodyPr/>
                    <a:lstStyle/>
                    <a:p>
                      <a:pPr algn="ctr" rtl="0" fontAlgn="ctr"/>
                      <a:r>
                        <a:rPr lang="lv-LV" sz="1000" b="1" i="0" u="none" strike="noStrike">
                          <a:solidFill>
                            <a:srgbClr val="000000"/>
                          </a:solidFill>
                          <a:effectLst/>
                          <a:latin typeface="Times New Roman" panose="02020603050405020304" pitchFamily="18" charset="0"/>
                        </a:rPr>
                        <a:t>4</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l" rtl="0" fontAlgn="ctr"/>
                      <a:r>
                        <a:rPr lang="lv-LV" sz="1000" b="1" i="0" u="none" strike="noStrike">
                          <a:solidFill>
                            <a:srgbClr val="000000"/>
                          </a:solidFill>
                          <a:effectLst/>
                          <a:latin typeface="Times New Roman" panose="02020603050405020304" pitchFamily="18" charset="0"/>
                        </a:rPr>
                        <a:t>Amatpersonas ar speciālo dienesta pakāpi dalība ES novērošanas misijā Armēnijā (EUMA) un Gruzijā (EUMM Georgia)</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ctr" rtl="0" fontAlgn="ctr"/>
                      <a:r>
                        <a:rPr lang="lv-LV" sz="1000" b="1" i="0" u="none" strike="noStrike">
                          <a:solidFill>
                            <a:srgbClr val="000000"/>
                          </a:solidFill>
                          <a:effectLst/>
                          <a:latin typeface="Times New Roman" panose="02020603050405020304" pitchFamily="18" charset="0"/>
                        </a:rPr>
                        <a:t>91 390</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ctr" rtl="0" fontAlgn="ctr"/>
                      <a:r>
                        <a:rPr lang="lv-LV" sz="1000" b="1" i="0" u="none" strike="noStrike">
                          <a:solidFill>
                            <a:srgbClr val="000000"/>
                          </a:solidFill>
                          <a:effectLst/>
                          <a:latin typeface="Times New Roman" panose="02020603050405020304" pitchFamily="18" charset="0"/>
                        </a:rPr>
                        <a:t>0</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ctr" rtl="0" fontAlgn="ctr"/>
                      <a:r>
                        <a:rPr lang="lv-LV" sz="1000" b="1" i="0" u="none" strike="noStrike">
                          <a:solidFill>
                            <a:srgbClr val="000000"/>
                          </a:solidFill>
                          <a:effectLst/>
                          <a:latin typeface="Times New Roman" panose="02020603050405020304" pitchFamily="18" charset="0"/>
                        </a:rPr>
                        <a:t>0</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extLst>
                  <a:ext uri="{0D108BD9-81ED-4DB2-BD59-A6C34878D82A}">
                    <a16:rowId xmlns:a16="http://schemas.microsoft.com/office/drawing/2014/main" val="552465323"/>
                  </a:ext>
                </a:extLst>
              </a:tr>
              <a:tr h="357657">
                <a:tc gridSpan="5">
                  <a:txBody>
                    <a:bodyPr/>
                    <a:lstStyle/>
                    <a:p>
                      <a:pPr algn="l" rtl="0" fontAlgn="ctr"/>
                      <a:r>
                        <a:rPr lang="nn-NO" sz="1000" b="0" i="0" u="none" strike="noStrike" dirty="0">
                          <a:solidFill>
                            <a:srgbClr val="000000"/>
                          </a:solidFill>
                          <a:effectLst/>
                          <a:latin typeface="Times New Roman" panose="02020603050405020304" pitchFamily="18" charset="0"/>
                        </a:rPr>
                        <a:t>Saskaņā ar MK 28.03.2023. rīk. Nr.173 3.2.p.; MK 23.05.2023. rīk. Nr.292 3.2.p.;  MK 26.09.2023. rīk. Nr. 630  (prot. Nr. 47 22.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489464982"/>
                  </a:ext>
                </a:extLst>
              </a:tr>
            </a:tbl>
          </a:graphicData>
        </a:graphic>
      </p:graphicFrame>
      <p:sp>
        <p:nvSpPr>
          <p:cNvPr id="5" name="Explosion: 14 Points 4">
            <a:extLst>
              <a:ext uri="{FF2B5EF4-FFF2-40B4-BE49-F238E27FC236}">
                <a16:creationId xmlns:a16="http://schemas.microsoft.com/office/drawing/2014/main" id="{633DB4DE-0874-473F-859B-7CBB47D9CCA6}"/>
              </a:ext>
            </a:extLst>
          </p:cNvPr>
          <p:cNvSpPr/>
          <p:nvPr/>
        </p:nvSpPr>
        <p:spPr>
          <a:xfrm>
            <a:off x="597878" y="1550264"/>
            <a:ext cx="3024553" cy="911582"/>
          </a:xfrm>
          <a:prstGeom prst="irregularSeal2">
            <a:avLst/>
          </a:prstGeom>
          <a:solidFill>
            <a:schemeClr val="accent1">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lv-LV" b="1" i="1" dirty="0">
                <a:solidFill>
                  <a:srgbClr val="00B050"/>
                </a:solidFill>
                <a:latin typeface="Times New Roman" panose="02020603050405020304" pitchFamily="18" charset="0"/>
                <a:cs typeface="Times New Roman" panose="02020603050405020304" pitchFamily="18" charset="0"/>
              </a:rPr>
              <a:t>piešķirts</a:t>
            </a:r>
          </a:p>
        </p:txBody>
      </p:sp>
    </p:spTree>
    <p:extLst>
      <p:ext uri="{BB962C8B-B14F-4D97-AF65-F5344CB8AC3E}">
        <p14:creationId xmlns:p14="http://schemas.microsoft.com/office/powerpoint/2010/main" val="1533160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1035971-390E-4D1A-99A1-27E0F7A81EB8}"/>
              </a:ext>
            </a:extLst>
          </p:cNvPr>
          <p:cNvSpPr txBox="1">
            <a:spLocks/>
          </p:cNvSpPr>
          <p:nvPr/>
        </p:nvSpPr>
        <p:spPr bwMode="auto">
          <a:xfrm>
            <a:off x="1708981" y="674764"/>
            <a:ext cx="7264751" cy="848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57" tIns="46979" rIns="93957" bIns="46979">
            <a:norm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ctr">
              <a:defRPr/>
            </a:pPr>
            <a:r>
              <a:rPr lang="lv-LV" altLang="lv-LV" sz="1600" dirty="0">
                <a:solidFill>
                  <a:srgbClr val="04046C"/>
                </a:solidFill>
                <a:latin typeface="Times New Roman" panose="02020603050405020304" pitchFamily="18" charset="0"/>
                <a:cs typeface="Times New Roman" panose="02020603050405020304" pitchFamily="18" charset="0"/>
              </a:rPr>
              <a:t>IEKŠLIETU MINISTRIJAS 2024. -2026.GADA BĀZES IZDEVUMU PASĀKUMI VALSTS PAMATFUNKCIJU ĪSTENOŠANAI  (VI)</a:t>
            </a:r>
          </a:p>
          <a:p>
            <a:pPr algn="ctr">
              <a:defRPr/>
            </a:pPr>
            <a:r>
              <a:rPr lang="lv-LV" altLang="lv-LV" sz="1400" dirty="0">
                <a:solidFill>
                  <a:srgbClr val="04046C"/>
                </a:solidFill>
                <a:latin typeface="Times New Roman" panose="02020603050405020304" pitchFamily="18" charset="0"/>
                <a:cs typeface="Times New Roman" panose="02020603050405020304" pitchFamily="18" charset="0"/>
              </a:rPr>
              <a:t>(piešķirts </a:t>
            </a:r>
            <a:r>
              <a:rPr lang="lv-LV" altLang="lv-LV" sz="1400" u="sng" dirty="0">
                <a:solidFill>
                  <a:srgbClr val="04046C"/>
                </a:solidFill>
                <a:latin typeface="Times New Roman" panose="02020603050405020304" pitchFamily="18" charset="0"/>
                <a:cs typeface="Times New Roman" panose="02020603050405020304" pitchFamily="18" charset="0"/>
              </a:rPr>
              <a:t>papildu finansējums </a:t>
            </a:r>
            <a:r>
              <a:rPr lang="lv-LV" altLang="lv-LV" sz="1400" dirty="0">
                <a:solidFill>
                  <a:srgbClr val="04046C"/>
                </a:solidFill>
                <a:latin typeface="Times New Roman" panose="02020603050405020304" pitchFamily="18" charset="0"/>
                <a:cs typeface="Times New Roman" panose="02020603050405020304" pitchFamily="18" charset="0"/>
              </a:rPr>
              <a:t>atbilstoši MK lēmumiem (II))</a:t>
            </a:r>
          </a:p>
        </p:txBody>
      </p:sp>
      <p:sp>
        <p:nvSpPr>
          <p:cNvPr id="4" name="Slide Number Placeholder 3">
            <a:extLst>
              <a:ext uri="{FF2B5EF4-FFF2-40B4-BE49-F238E27FC236}">
                <a16:creationId xmlns:a16="http://schemas.microsoft.com/office/drawing/2014/main" id="{4B3F4031-5E3E-4BD2-B659-EFC5D2225EB8}"/>
              </a:ext>
            </a:extLst>
          </p:cNvPr>
          <p:cNvSpPr>
            <a:spLocks noGrp="1"/>
          </p:cNvSpPr>
          <p:nvPr>
            <p:ph type="sldNum" sz="quarter" idx="13"/>
          </p:nvPr>
        </p:nvSpPr>
        <p:spPr/>
        <p:txBody>
          <a:bodyPr/>
          <a:lstStyle/>
          <a:p>
            <a:pPr>
              <a:defRPr/>
            </a:pPr>
            <a:fld id="{04B6ED29-4716-4D18-BCAA-2503C8CA31C8}" type="slidenum">
              <a:rPr lang="en-US" altLang="lv-LV" smtClean="0"/>
              <a:pPr>
                <a:defRPr/>
              </a:pPr>
              <a:t>7</a:t>
            </a:fld>
            <a:endParaRPr lang="en-US" altLang="lv-LV"/>
          </a:p>
        </p:txBody>
      </p:sp>
      <p:graphicFrame>
        <p:nvGraphicFramePr>
          <p:cNvPr id="3" name="Table 2">
            <a:extLst>
              <a:ext uri="{FF2B5EF4-FFF2-40B4-BE49-F238E27FC236}">
                <a16:creationId xmlns:a16="http://schemas.microsoft.com/office/drawing/2014/main" id="{6BF7C704-AECB-472C-A1FE-7C6182FCDA05}"/>
              </a:ext>
            </a:extLst>
          </p:cNvPr>
          <p:cNvGraphicFramePr>
            <a:graphicFrameLocks noGrp="1"/>
          </p:cNvGraphicFramePr>
          <p:nvPr>
            <p:extLst>
              <p:ext uri="{D42A27DB-BD31-4B8C-83A1-F6EECF244321}">
                <p14:modId xmlns:p14="http://schemas.microsoft.com/office/powerpoint/2010/main" val="639477252"/>
              </p:ext>
            </p:extLst>
          </p:nvPr>
        </p:nvGraphicFramePr>
        <p:xfrm>
          <a:off x="554948" y="2367283"/>
          <a:ext cx="8191762" cy="4144753"/>
        </p:xfrm>
        <a:graphic>
          <a:graphicData uri="http://schemas.openxmlformats.org/drawingml/2006/table">
            <a:tbl>
              <a:tblPr/>
              <a:tblGrid>
                <a:gridCol w="452405">
                  <a:extLst>
                    <a:ext uri="{9D8B030D-6E8A-4147-A177-3AD203B41FA5}">
                      <a16:colId xmlns:a16="http://schemas.microsoft.com/office/drawing/2014/main" val="1565620703"/>
                    </a:ext>
                  </a:extLst>
                </a:gridCol>
                <a:gridCol w="4734095">
                  <a:extLst>
                    <a:ext uri="{9D8B030D-6E8A-4147-A177-3AD203B41FA5}">
                      <a16:colId xmlns:a16="http://schemas.microsoft.com/office/drawing/2014/main" val="468236646"/>
                    </a:ext>
                  </a:extLst>
                </a:gridCol>
                <a:gridCol w="1050225">
                  <a:extLst>
                    <a:ext uri="{9D8B030D-6E8A-4147-A177-3AD203B41FA5}">
                      <a16:colId xmlns:a16="http://schemas.microsoft.com/office/drawing/2014/main" val="3431182149"/>
                    </a:ext>
                  </a:extLst>
                </a:gridCol>
                <a:gridCol w="1001755">
                  <a:extLst>
                    <a:ext uri="{9D8B030D-6E8A-4147-A177-3AD203B41FA5}">
                      <a16:colId xmlns:a16="http://schemas.microsoft.com/office/drawing/2014/main" val="310011741"/>
                    </a:ext>
                  </a:extLst>
                </a:gridCol>
                <a:gridCol w="953282">
                  <a:extLst>
                    <a:ext uri="{9D8B030D-6E8A-4147-A177-3AD203B41FA5}">
                      <a16:colId xmlns:a16="http://schemas.microsoft.com/office/drawing/2014/main" val="1518659519"/>
                    </a:ext>
                  </a:extLst>
                </a:gridCol>
              </a:tblGrid>
              <a:tr h="281434">
                <a:tc>
                  <a:txBody>
                    <a:bodyPr/>
                    <a:lstStyle/>
                    <a:p>
                      <a:pPr algn="ctr" rtl="0" fontAlgn="ctr"/>
                      <a:r>
                        <a:rPr lang="lv-LV" sz="1000" b="1" i="0" u="none" strike="noStrike">
                          <a:solidFill>
                            <a:srgbClr val="000000"/>
                          </a:solidFill>
                          <a:effectLst>
                            <a:outerShdw blurRad="50800" dist="38100" algn="tr" rotWithShape="0">
                              <a:prstClr val="black">
                                <a:alpha val="40000"/>
                              </a:prstClr>
                            </a:outerShdw>
                          </a:effectLst>
                          <a:latin typeface="Times New Roman" panose="02020603050405020304" pitchFamily="18" charset="0"/>
                        </a:rPr>
                        <a:t>Nr.p.k.</a:t>
                      </a:r>
                    </a:p>
                  </a:txBody>
                  <a:tcPr marL="6985" marR="6985" marT="69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ctr" rtl="0" fontAlgn="ctr"/>
                      <a:r>
                        <a:rPr lang="lv-LV" sz="1000" b="1" i="0" u="none" strike="noStrike">
                          <a:solidFill>
                            <a:srgbClr val="000000"/>
                          </a:solidFill>
                          <a:effectLst>
                            <a:outerShdw blurRad="50800" dist="38100" algn="tr" rotWithShape="0">
                              <a:prstClr val="black">
                                <a:alpha val="40000"/>
                              </a:prstClr>
                            </a:outerShdw>
                          </a:effectLst>
                          <a:latin typeface="Times New Roman" panose="02020603050405020304" pitchFamily="18" charset="0"/>
                        </a:rPr>
                        <a:t>Pasākuma nosaukums</a:t>
                      </a:r>
                    </a:p>
                  </a:txBody>
                  <a:tcPr marL="6985" marR="6985" marT="69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ctr" rtl="0" fontAlgn="ctr"/>
                      <a:r>
                        <a:rPr lang="lv-LV" sz="1000" b="1" i="0" u="none" strike="noStrike" dirty="0">
                          <a:solidFill>
                            <a:srgbClr val="000000"/>
                          </a:solidFill>
                          <a:effectLst>
                            <a:outerShdw blurRad="50800" dist="38100" algn="tr" rotWithShape="0">
                              <a:prstClr val="black">
                                <a:alpha val="40000"/>
                              </a:prstClr>
                            </a:outerShdw>
                          </a:effectLst>
                          <a:latin typeface="Times New Roman" panose="02020603050405020304" pitchFamily="18" charset="0"/>
                        </a:rPr>
                        <a:t>2024.gads</a:t>
                      </a:r>
                    </a:p>
                  </a:txBody>
                  <a:tcPr marL="6985" marR="6985" marT="69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ctr" rtl="0" fontAlgn="ctr"/>
                      <a:r>
                        <a:rPr lang="lv-LV" sz="1000" b="1" i="0" u="none" strike="noStrike">
                          <a:solidFill>
                            <a:srgbClr val="000000"/>
                          </a:solidFill>
                          <a:effectLst>
                            <a:outerShdw blurRad="50800" dist="38100" algn="tr" rotWithShape="0">
                              <a:prstClr val="black">
                                <a:alpha val="40000"/>
                              </a:prstClr>
                            </a:outerShdw>
                          </a:effectLst>
                          <a:latin typeface="Times New Roman" panose="02020603050405020304" pitchFamily="18" charset="0"/>
                        </a:rPr>
                        <a:t>2025.gads</a:t>
                      </a:r>
                    </a:p>
                  </a:txBody>
                  <a:tcPr marL="6985" marR="6985" marT="69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ctr" rtl="0" fontAlgn="ctr"/>
                      <a:r>
                        <a:rPr lang="lv-LV" sz="1000" b="1" i="0" u="none" strike="noStrike">
                          <a:solidFill>
                            <a:srgbClr val="000000"/>
                          </a:solidFill>
                          <a:effectLst>
                            <a:outerShdw blurRad="50800" dist="38100" algn="tr" rotWithShape="0">
                              <a:prstClr val="black">
                                <a:alpha val="40000"/>
                              </a:prstClr>
                            </a:outerShdw>
                          </a:effectLst>
                          <a:latin typeface="Times New Roman" panose="02020603050405020304" pitchFamily="18" charset="0"/>
                        </a:rPr>
                        <a:t>2026.gads</a:t>
                      </a:r>
                    </a:p>
                  </a:txBody>
                  <a:tcPr marL="6985" marR="6985" marT="69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extLst>
                  <a:ext uri="{0D108BD9-81ED-4DB2-BD59-A6C34878D82A}">
                    <a16:rowId xmlns:a16="http://schemas.microsoft.com/office/drawing/2014/main" val="176325088"/>
                  </a:ext>
                </a:extLst>
              </a:tr>
              <a:tr h="367782">
                <a:tc>
                  <a:txBody>
                    <a:bodyPr/>
                    <a:lstStyle/>
                    <a:p>
                      <a:pPr algn="ctr" rtl="0" fontAlgn="ctr"/>
                      <a:r>
                        <a:rPr lang="lv-LV" sz="1000" b="1" i="0" u="none" strike="noStrike">
                          <a:solidFill>
                            <a:srgbClr val="000000"/>
                          </a:solidFill>
                          <a:effectLst/>
                          <a:latin typeface="Times New Roman" panose="02020603050405020304" pitchFamily="18" charset="0"/>
                        </a:rPr>
                        <a:t>5</a:t>
                      </a:r>
                    </a:p>
                  </a:txBody>
                  <a:tcPr marL="6985" marR="6985" marT="69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l" rtl="0" fontAlgn="ctr"/>
                      <a:r>
                        <a:rPr lang="lv-LV" sz="1000" b="1" i="0" u="none" strike="noStrike">
                          <a:solidFill>
                            <a:srgbClr val="000000"/>
                          </a:solidFill>
                          <a:effectLst/>
                          <a:latin typeface="Times New Roman" panose="02020603050405020304" pitchFamily="18" charset="0"/>
                        </a:rPr>
                        <a:t>Izdevumu pārskatīšanas rezultātā rasts finansējums operatīvās darbības un speciālās izmeklēšanas darbības nodrošināšanai</a:t>
                      </a:r>
                    </a:p>
                  </a:txBody>
                  <a:tcPr marL="6985" marR="6985" marT="69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ctr" rtl="0" fontAlgn="ctr"/>
                      <a:r>
                        <a:rPr lang="lv-LV" sz="1000" b="1" i="0" u="none" strike="noStrike">
                          <a:solidFill>
                            <a:srgbClr val="000000"/>
                          </a:solidFill>
                          <a:effectLst/>
                          <a:latin typeface="Times New Roman" panose="02020603050405020304" pitchFamily="18" charset="0"/>
                        </a:rPr>
                        <a:t> </a:t>
                      </a:r>
                    </a:p>
                  </a:txBody>
                  <a:tcPr marL="6985" marR="6985" marT="69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ctr" rtl="0" fontAlgn="ctr"/>
                      <a:r>
                        <a:rPr lang="lv-LV" sz="1000" b="1" i="0" u="none" strike="noStrike">
                          <a:solidFill>
                            <a:srgbClr val="000000"/>
                          </a:solidFill>
                          <a:effectLst/>
                          <a:latin typeface="Times New Roman" panose="02020603050405020304" pitchFamily="18" charset="0"/>
                        </a:rPr>
                        <a:t> </a:t>
                      </a:r>
                    </a:p>
                  </a:txBody>
                  <a:tcPr marL="6985" marR="6985" marT="69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ctr" rtl="0" fontAlgn="ctr"/>
                      <a:r>
                        <a:rPr lang="lv-LV" sz="1000" b="1" i="0" u="none" strike="noStrike">
                          <a:solidFill>
                            <a:srgbClr val="000000"/>
                          </a:solidFill>
                          <a:effectLst/>
                          <a:latin typeface="Times New Roman" panose="02020603050405020304" pitchFamily="18" charset="0"/>
                        </a:rPr>
                        <a:t>260 986</a:t>
                      </a:r>
                    </a:p>
                  </a:txBody>
                  <a:tcPr marL="6985" marR="6985" marT="69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extLst>
                  <a:ext uri="{0D108BD9-81ED-4DB2-BD59-A6C34878D82A}">
                    <a16:rowId xmlns:a16="http://schemas.microsoft.com/office/drawing/2014/main" val="2472705491"/>
                  </a:ext>
                </a:extLst>
              </a:tr>
              <a:tr h="551675">
                <a:tc gridSpan="5">
                  <a:txBody>
                    <a:bodyPr/>
                    <a:lstStyle/>
                    <a:p>
                      <a:pPr algn="l" fontAlgn="b"/>
                      <a:r>
                        <a:rPr lang="lv-LV" sz="1000" b="0" i="0" u="none" strike="noStrike" dirty="0">
                          <a:solidFill>
                            <a:srgbClr val="000000"/>
                          </a:solidFill>
                          <a:effectLst/>
                          <a:latin typeface="Times New Roman" panose="02020603050405020304" pitchFamily="18" charset="0"/>
                        </a:rPr>
                        <a:t>Saskaņā ar MK 15.08.2023. prot.Nr.40, 43§ 28.p. finansējums, lai Iekšējās drošības birojs nodrošinātu tiesībaizsardzības iestāžu amatpersonu un darbinieku izdarīto noziedzīgo nodarījumu tiesisku un objektīvu atklāšanu, izmeklēšanu un novēršanu. (Finansējuma avots ieņēmumu no naudas sodiem, ko uzliek Valsts policija par pārkāpumiem ceļu satiksmē, kas fiksēti ar Valsts policijai piederošajiem tehniskajiem līdzekļiem palielinājums)</a:t>
                      </a:r>
                    </a:p>
                  </a:txBody>
                  <a:tcPr marL="6985" marR="6985" marT="69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2519774190"/>
                  </a:ext>
                </a:extLst>
              </a:tr>
              <a:tr h="575660">
                <a:tc>
                  <a:txBody>
                    <a:bodyPr/>
                    <a:lstStyle/>
                    <a:p>
                      <a:pPr algn="ctr" rtl="0" fontAlgn="ctr"/>
                      <a:r>
                        <a:rPr lang="lv-LV" sz="1000" b="1" i="0" u="none" strike="noStrike">
                          <a:solidFill>
                            <a:srgbClr val="000000"/>
                          </a:solidFill>
                          <a:effectLst/>
                          <a:latin typeface="Times New Roman" panose="02020603050405020304" pitchFamily="18" charset="0"/>
                        </a:rPr>
                        <a:t>6</a:t>
                      </a:r>
                    </a:p>
                  </a:txBody>
                  <a:tcPr marL="6985" marR="6985" marT="69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l" rtl="0" fontAlgn="ctr"/>
                      <a:r>
                        <a:rPr lang="lv-LV" sz="1000" b="1" i="0" u="none" strike="noStrike">
                          <a:solidFill>
                            <a:srgbClr val="000000"/>
                          </a:solidFill>
                          <a:effectLst/>
                          <a:latin typeface="Times New Roman" panose="02020603050405020304" pitchFamily="18" charset="0"/>
                        </a:rPr>
                        <a:t>Izdevumu palielinājums (pārdale no 74.resora programmas 18.00.00 2024.-2025.gadā, 2026.gadā papildu finansējums) ar valsts drošību  saistītā prioritārā pasākuma “Valsts robežas joslas infrastruktūras izveide” ieviešanai</a:t>
                      </a:r>
                    </a:p>
                  </a:txBody>
                  <a:tcPr marL="6985" marR="6985" marT="69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ctr" rtl="0" fontAlgn="ctr"/>
                      <a:r>
                        <a:rPr lang="lv-LV" sz="1000" b="1" i="0" u="none" strike="noStrike" dirty="0">
                          <a:solidFill>
                            <a:srgbClr val="000000"/>
                          </a:solidFill>
                          <a:effectLst/>
                          <a:latin typeface="Times New Roman" panose="02020603050405020304" pitchFamily="18" charset="0"/>
                        </a:rPr>
                        <a:t>6 036 846</a:t>
                      </a:r>
                    </a:p>
                  </a:txBody>
                  <a:tcPr marL="6985" marR="6985" marT="69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ctr" rtl="0" fontAlgn="ctr"/>
                      <a:r>
                        <a:rPr lang="lv-LV" sz="1000" b="1" i="0" u="none" strike="noStrike">
                          <a:solidFill>
                            <a:srgbClr val="000000"/>
                          </a:solidFill>
                          <a:effectLst/>
                          <a:latin typeface="Times New Roman" panose="02020603050405020304" pitchFamily="18" charset="0"/>
                        </a:rPr>
                        <a:t>510 873</a:t>
                      </a:r>
                    </a:p>
                  </a:txBody>
                  <a:tcPr marL="6985" marR="6985" marT="69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ctr" rtl="0" fontAlgn="ctr"/>
                      <a:r>
                        <a:rPr lang="lv-LV" sz="1000" b="1" i="0" u="none" strike="noStrike">
                          <a:solidFill>
                            <a:srgbClr val="000000"/>
                          </a:solidFill>
                          <a:effectLst/>
                          <a:latin typeface="Times New Roman" panose="02020603050405020304" pitchFamily="18" charset="0"/>
                        </a:rPr>
                        <a:t>114 787</a:t>
                      </a:r>
                    </a:p>
                  </a:txBody>
                  <a:tcPr marL="6985" marR="6985" marT="69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extLst>
                  <a:ext uri="{0D108BD9-81ED-4DB2-BD59-A6C34878D82A}">
                    <a16:rowId xmlns:a16="http://schemas.microsoft.com/office/drawing/2014/main" val="2469098650"/>
                  </a:ext>
                </a:extLst>
              </a:tr>
              <a:tr h="551675">
                <a:tc gridSpan="5">
                  <a:txBody>
                    <a:bodyPr/>
                    <a:lstStyle/>
                    <a:p>
                      <a:pPr algn="l" fontAlgn="b"/>
                      <a:r>
                        <a:rPr lang="lv-LV" sz="1000" b="0" i="0" u="none" strike="noStrike" dirty="0">
                          <a:solidFill>
                            <a:srgbClr val="000000"/>
                          </a:solidFill>
                          <a:effectLst/>
                          <a:latin typeface="Times New Roman" panose="02020603050405020304" pitchFamily="18" charset="0"/>
                        </a:rPr>
                        <a:t>Saskaņā ar MK 29.08.2023. prot. Nr.42 § 10.p. atbalstīts finansējums, lai ar valsts drošību  saistītā prioritārā pasākuma “Valsts robežas joslas infrastruktūras izveide” ietvaros turpinātu valsts ārējās sauszemes robežas infrastruktūras izbūvi (</a:t>
                      </a:r>
                      <a:r>
                        <a:rPr lang="lv-LV" sz="1000" b="0" i="0" u="none" strike="noStrike" dirty="0" err="1">
                          <a:solidFill>
                            <a:srgbClr val="000000"/>
                          </a:solidFill>
                          <a:effectLst/>
                          <a:latin typeface="Times New Roman" panose="02020603050405020304" pitchFamily="18" charset="0"/>
                        </a:rPr>
                        <a:t>patruļtakas</a:t>
                      </a:r>
                      <a:r>
                        <a:rPr lang="lv-LV" sz="1000" b="0" i="0" u="none" strike="noStrike" dirty="0">
                          <a:solidFill>
                            <a:srgbClr val="000000"/>
                          </a:solidFill>
                          <a:effectLst/>
                          <a:latin typeface="Times New Roman" panose="02020603050405020304" pitchFamily="18" charset="0"/>
                        </a:rPr>
                        <a:t> izbūve Daugavas posmā (3. kārtas 2.posms)), kā arī kāpinātu valsts ārējās sauszemes robežas infrastruktūras izbūves tempu uz Latvijas Republikas un Baltkrievijas Republikas valsts robežas</a:t>
                      </a:r>
                    </a:p>
                  </a:txBody>
                  <a:tcPr marL="6985" marR="6985" marT="69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1128179804"/>
                  </a:ext>
                </a:extLst>
              </a:tr>
              <a:tr h="575660">
                <a:tc>
                  <a:txBody>
                    <a:bodyPr/>
                    <a:lstStyle/>
                    <a:p>
                      <a:pPr algn="ctr" rtl="0" fontAlgn="ctr"/>
                      <a:r>
                        <a:rPr lang="lv-LV" sz="1000" b="1" i="0" u="none" strike="noStrike">
                          <a:solidFill>
                            <a:srgbClr val="000000"/>
                          </a:solidFill>
                          <a:effectLst/>
                          <a:latin typeface="Times New Roman" panose="02020603050405020304" pitchFamily="18" charset="0"/>
                        </a:rPr>
                        <a:t>7</a:t>
                      </a:r>
                    </a:p>
                  </a:txBody>
                  <a:tcPr marL="6985" marR="6985" marT="69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l" rtl="0" fontAlgn="ctr"/>
                      <a:r>
                        <a:rPr lang="lv-LV" sz="1000" b="1" i="0" u="none" strike="noStrike">
                          <a:solidFill>
                            <a:srgbClr val="000000"/>
                          </a:solidFill>
                          <a:effectLst/>
                          <a:latin typeface="Times New Roman" panose="02020603050405020304" pitchFamily="18" charset="0"/>
                        </a:rPr>
                        <a:t>Papildu finansējums (pārdale no 74.resora programmas 10.00.00 2024.-2025.gadā, 2026.gadā papildu finansējums) Finanšu izlūkošanas dienestam nomas maksas izdevumu palielinājumam</a:t>
                      </a:r>
                    </a:p>
                  </a:txBody>
                  <a:tcPr marL="6985" marR="6985" marT="69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ctr" rtl="0" fontAlgn="ctr"/>
                      <a:r>
                        <a:rPr lang="lv-LV" sz="1000" b="1" i="0" u="none" strike="noStrike">
                          <a:solidFill>
                            <a:srgbClr val="000000"/>
                          </a:solidFill>
                          <a:effectLst/>
                          <a:latin typeface="Times New Roman" panose="02020603050405020304" pitchFamily="18" charset="0"/>
                        </a:rPr>
                        <a:t>173 547</a:t>
                      </a:r>
                    </a:p>
                  </a:txBody>
                  <a:tcPr marL="6985" marR="6985" marT="69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ctr" rtl="0" fontAlgn="ctr"/>
                      <a:r>
                        <a:rPr lang="lv-LV" sz="1000" b="1" i="0" u="none" strike="noStrike">
                          <a:solidFill>
                            <a:srgbClr val="000000"/>
                          </a:solidFill>
                          <a:effectLst/>
                          <a:latin typeface="Times New Roman" panose="02020603050405020304" pitchFamily="18" charset="0"/>
                        </a:rPr>
                        <a:t>173 547</a:t>
                      </a:r>
                    </a:p>
                  </a:txBody>
                  <a:tcPr marL="6985" marR="6985" marT="69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ctr" rtl="0" fontAlgn="ctr"/>
                      <a:r>
                        <a:rPr lang="lv-LV" sz="1000" b="1" i="0" u="none" strike="noStrike">
                          <a:solidFill>
                            <a:srgbClr val="000000"/>
                          </a:solidFill>
                          <a:effectLst/>
                          <a:latin typeface="Times New Roman" panose="02020603050405020304" pitchFamily="18" charset="0"/>
                        </a:rPr>
                        <a:t>173 547</a:t>
                      </a:r>
                    </a:p>
                  </a:txBody>
                  <a:tcPr marL="6985" marR="6985" marT="69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extLst>
                  <a:ext uri="{0D108BD9-81ED-4DB2-BD59-A6C34878D82A}">
                    <a16:rowId xmlns:a16="http://schemas.microsoft.com/office/drawing/2014/main" val="2898827524"/>
                  </a:ext>
                </a:extLst>
              </a:tr>
              <a:tr h="351792">
                <a:tc gridSpan="5">
                  <a:txBody>
                    <a:bodyPr/>
                    <a:lstStyle/>
                    <a:p>
                      <a:pPr algn="l" fontAlgn="t"/>
                      <a:r>
                        <a:rPr lang="lv-LV" sz="1000" b="0" i="0" u="none" strike="noStrike" dirty="0">
                          <a:solidFill>
                            <a:srgbClr val="000000"/>
                          </a:solidFill>
                          <a:effectLst/>
                          <a:latin typeface="Times New Roman" panose="02020603050405020304" pitchFamily="18" charset="0"/>
                        </a:rPr>
                        <a:t>Saskaņā ar MK 29.08.2023. prot. Nr.42 § 10.p. atbalstīts finansējums, lai segtu izdevumus Finanšu izlūkošanas dienesta telpu Vaļņu ielā 28, Rīgā nomas maksas izdevumu palielinājumam 2024. gadā un turpmāk katru gadu</a:t>
                      </a:r>
                    </a:p>
                  </a:txBody>
                  <a:tcPr marL="6985" marR="6985" marT="69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2080950276"/>
                  </a:ext>
                </a:extLst>
              </a:tr>
              <a:tr h="677999">
                <a:tc>
                  <a:txBody>
                    <a:bodyPr/>
                    <a:lstStyle/>
                    <a:p>
                      <a:pPr algn="ctr" rtl="0" fontAlgn="ctr"/>
                      <a:r>
                        <a:rPr lang="lv-LV" sz="1000" b="1" i="0" u="none" strike="noStrike">
                          <a:solidFill>
                            <a:srgbClr val="000000"/>
                          </a:solidFill>
                          <a:effectLst/>
                          <a:latin typeface="Times New Roman" panose="02020603050405020304" pitchFamily="18" charset="0"/>
                        </a:rPr>
                        <a:t>8</a:t>
                      </a:r>
                    </a:p>
                  </a:txBody>
                  <a:tcPr marL="6985" marR="6985" marT="69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l" rtl="0" fontAlgn="ctr"/>
                      <a:r>
                        <a:rPr lang="lv-LV" sz="1000" b="1" i="0" u="none" strike="noStrike">
                          <a:solidFill>
                            <a:srgbClr val="000000"/>
                          </a:solidFill>
                          <a:effectLst/>
                          <a:latin typeface="Times New Roman" panose="02020603050405020304" pitchFamily="18" charset="0"/>
                        </a:rPr>
                        <a:t>Izdevumu palielinājums, lai nodrošinātu Valsts policijas Galvenās kriminālpolicijas pārvaldes Kriminālizlūkošanas vadības pārvaldes pulkvežleitnantes dienesta pienākumu izpildes Starptautiskajā krimināltiesā pagarināšanu</a:t>
                      </a:r>
                    </a:p>
                  </a:txBody>
                  <a:tcPr marL="6985" marR="6985" marT="69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ctr" rtl="0" fontAlgn="ctr"/>
                      <a:r>
                        <a:rPr lang="lv-LV" sz="1000" b="1" i="0" u="none" strike="noStrike">
                          <a:solidFill>
                            <a:srgbClr val="000000"/>
                          </a:solidFill>
                          <a:effectLst/>
                          <a:latin typeface="Times New Roman" panose="02020603050405020304" pitchFamily="18" charset="0"/>
                        </a:rPr>
                        <a:t>32 662</a:t>
                      </a:r>
                    </a:p>
                  </a:txBody>
                  <a:tcPr marL="6985" marR="6985" marT="69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ctr" rtl="0" fontAlgn="ctr"/>
                      <a:r>
                        <a:rPr lang="lv-LV" sz="1000" b="1" i="0" u="none" strike="noStrike">
                          <a:solidFill>
                            <a:srgbClr val="000000"/>
                          </a:solidFill>
                          <a:effectLst/>
                          <a:latin typeface="Times New Roman" panose="02020603050405020304" pitchFamily="18" charset="0"/>
                        </a:rPr>
                        <a:t> </a:t>
                      </a:r>
                    </a:p>
                  </a:txBody>
                  <a:tcPr marL="6985" marR="6985" marT="69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ctr" rtl="0" fontAlgn="ctr"/>
                      <a:r>
                        <a:rPr lang="lv-LV" sz="1000" b="1" i="0" u="none" strike="noStrike" dirty="0">
                          <a:solidFill>
                            <a:srgbClr val="000000"/>
                          </a:solidFill>
                          <a:effectLst/>
                          <a:latin typeface="Times New Roman" panose="02020603050405020304" pitchFamily="18" charset="0"/>
                        </a:rPr>
                        <a:t> </a:t>
                      </a:r>
                    </a:p>
                  </a:txBody>
                  <a:tcPr marL="6985" marR="6985" marT="69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extLst>
                  <a:ext uri="{0D108BD9-81ED-4DB2-BD59-A6C34878D82A}">
                    <a16:rowId xmlns:a16="http://schemas.microsoft.com/office/drawing/2014/main" val="826212330"/>
                  </a:ext>
                </a:extLst>
              </a:tr>
              <a:tr h="211076">
                <a:tc gridSpan="5">
                  <a:txBody>
                    <a:bodyPr/>
                    <a:lstStyle/>
                    <a:p>
                      <a:pPr algn="l" rtl="0" fontAlgn="ctr"/>
                      <a:r>
                        <a:rPr lang="nn-NO" sz="1000" b="0" i="0" u="none" strike="noStrike" dirty="0">
                          <a:solidFill>
                            <a:srgbClr val="000000"/>
                          </a:solidFill>
                          <a:effectLst/>
                          <a:latin typeface="Times New Roman" panose="02020603050405020304" pitchFamily="18" charset="0"/>
                        </a:rPr>
                        <a:t>Saskaņā ar MK 26.09.2023. rīk. Nr. 621.(prot. Nr. 47 10. §)</a:t>
                      </a:r>
                    </a:p>
                  </a:txBody>
                  <a:tcPr marL="6985" marR="6985" marT="69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1782016703"/>
                  </a:ext>
                </a:extLst>
              </a:tr>
            </a:tbl>
          </a:graphicData>
        </a:graphic>
      </p:graphicFrame>
      <p:sp>
        <p:nvSpPr>
          <p:cNvPr id="5" name="Explosion: 14 Points 4">
            <a:extLst>
              <a:ext uri="{FF2B5EF4-FFF2-40B4-BE49-F238E27FC236}">
                <a16:creationId xmlns:a16="http://schemas.microsoft.com/office/drawing/2014/main" id="{C2EABB75-C286-4C36-9613-1E9DD0115A1F}"/>
              </a:ext>
            </a:extLst>
          </p:cNvPr>
          <p:cNvSpPr/>
          <p:nvPr/>
        </p:nvSpPr>
        <p:spPr>
          <a:xfrm>
            <a:off x="641838" y="1239715"/>
            <a:ext cx="2912099" cy="1019141"/>
          </a:xfrm>
          <a:prstGeom prst="irregularSeal2">
            <a:avLst/>
          </a:prstGeom>
          <a:solidFill>
            <a:schemeClr val="accent1">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lv-LV" b="1" i="1" dirty="0">
                <a:solidFill>
                  <a:srgbClr val="00B050"/>
                </a:solidFill>
                <a:latin typeface="Times New Roman" panose="02020603050405020304" pitchFamily="18" charset="0"/>
                <a:cs typeface="Times New Roman" panose="02020603050405020304" pitchFamily="18" charset="0"/>
              </a:rPr>
              <a:t>piešķirts</a:t>
            </a:r>
          </a:p>
        </p:txBody>
      </p:sp>
    </p:spTree>
    <p:extLst>
      <p:ext uri="{BB962C8B-B14F-4D97-AF65-F5344CB8AC3E}">
        <p14:creationId xmlns:p14="http://schemas.microsoft.com/office/powerpoint/2010/main" val="2577049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8D423703-6D94-4277-9792-98DE8A96A791}"/>
              </a:ext>
            </a:extLst>
          </p:cNvPr>
          <p:cNvSpPr>
            <a:spLocks noGrp="1"/>
          </p:cNvSpPr>
          <p:nvPr>
            <p:ph type="title"/>
          </p:nvPr>
        </p:nvSpPr>
        <p:spPr>
          <a:xfrm>
            <a:off x="1787525" y="315912"/>
            <a:ext cx="7237413" cy="548037"/>
          </a:xfrm>
        </p:spPr>
        <p:txBody>
          <a:bodyPr>
            <a:normAutofit fontScale="90000"/>
          </a:bodyPr>
          <a:lstStyle/>
          <a:p>
            <a:pPr algn="ctr">
              <a:defRPr/>
            </a:pPr>
            <a:r>
              <a:rPr lang="lv-LV" altLang="lv-LV" sz="1600" dirty="0">
                <a:solidFill>
                  <a:srgbClr val="04046C"/>
                </a:solidFill>
                <a:latin typeface="Times New Roman" panose="02020603050405020304" pitchFamily="18" charset="0"/>
                <a:cs typeface="Times New Roman" panose="02020603050405020304" pitchFamily="18" charset="0"/>
              </a:rPr>
              <a:t>IEKŠLIETU MINISTRIJAS 2023.-2026. GADA  BUDŽETA IZDEVUMI </a:t>
            </a:r>
            <a:r>
              <a:rPr lang="lv-LV" altLang="lv-LV" sz="1600" u="sng" dirty="0">
                <a:solidFill>
                  <a:srgbClr val="04046C"/>
                </a:solidFill>
                <a:latin typeface="Times New Roman" panose="02020603050405020304" pitchFamily="18" charset="0"/>
                <a:cs typeface="Times New Roman" panose="02020603050405020304" pitchFamily="18" charset="0"/>
              </a:rPr>
              <a:t>PAMATFUNKCIJU</a:t>
            </a:r>
            <a:r>
              <a:rPr lang="lv-LV" altLang="lv-LV" sz="1600" dirty="0">
                <a:solidFill>
                  <a:srgbClr val="04046C"/>
                </a:solidFill>
                <a:latin typeface="Times New Roman" panose="02020603050405020304" pitchFamily="18" charset="0"/>
                <a:cs typeface="Times New Roman" panose="02020603050405020304" pitchFamily="18" charset="0"/>
              </a:rPr>
              <a:t> ĪSTENOŠANAI PA IZDEVUMU VEIDIEM</a:t>
            </a:r>
            <a:br>
              <a:rPr lang="lv-LV" sz="1600" dirty="0">
                <a:solidFill>
                  <a:srgbClr val="0000CC"/>
                </a:solidFill>
                <a:latin typeface="Times New Roman" panose="02020603050405020304" pitchFamily="18" charset="0"/>
                <a:cs typeface="Times New Roman" panose="02020603050405020304" pitchFamily="18" charset="0"/>
              </a:rPr>
            </a:br>
            <a:br>
              <a:rPr lang="lv-LV" sz="1600" dirty="0">
                <a:solidFill>
                  <a:srgbClr val="0000CC"/>
                </a:solidFill>
                <a:latin typeface="Times New Roman" panose="02020603050405020304" pitchFamily="18" charset="0"/>
                <a:cs typeface="Times New Roman" panose="02020603050405020304" pitchFamily="18" charset="0"/>
              </a:rPr>
            </a:br>
            <a:br>
              <a:rPr lang="lv-LV" sz="1600" dirty="0">
                <a:solidFill>
                  <a:srgbClr val="0000CC"/>
                </a:solidFill>
                <a:latin typeface="Times New Roman" panose="02020603050405020304" pitchFamily="18" charset="0"/>
                <a:cs typeface="Times New Roman" panose="02020603050405020304" pitchFamily="18" charset="0"/>
              </a:rPr>
            </a:br>
            <a:br>
              <a:rPr lang="lv-LV" sz="1600" dirty="0">
                <a:solidFill>
                  <a:srgbClr val="0000CC"/>
                </a:solidFill>
                <a:latin typeface="Times New Roman" panose="02020603050405020304" pitchFamily="18" charset="0"/>
                <a:cs typeface="Times New Roman" panose="02020603050405020304" pitchFamily="18" charset="0"/>
              </a:rPr>
            </a:br>
            <a:br>
              <a:rPr lang="lv-LV" sz="1600" dirty="0">
                <a:solidFill>
                  <a:srgbClr val="0000CC"/>
                </a:solidFill>
                <a:latin typeface="Times New Roman" panose="02020603050405020304" pitchFamily="18" charset="0"/>
                <a:cs typeface="Times New Roman" panose="02020603050405020304" pitchFamily="18" charset="0"/>
              </a:rPr>
            </a:br>
            <a:br>
              <a:rPr lang="lv-LV" sz="1600" dirty="0">
                <a:solidFill>
                  <a:srgbClr val="0000CC"/>
                </a:solidFill>
                <a:latin typeface="Times New Roman" panose="02020603050405020304" pitchFamily="18" charset="0"/>
                <a:cs typeface="Times New Roman" panose="02020603050405020304" pitchFamily="18" charset="0"/>
              </a:rPr>
            </a:br>
            <a:br>
              <a:rPr lang="lv-LV" sz="1600" dirty="0">
                <a:solidFill>
                  <a:srgbClr val="0000CC"/>
                </a:solidFill>
                <a:latin typeface="Times New Roman" panose="02020603050405020304" pitchFamily="18" charset="0"/>
                <a:cs typeface="Times New Roman" panose="02020603050405020304" pitchFamily="18" charset="0"/>
              </a:rPr>
            </a:br>
            <a:br>
              <a:rPr lang="lv-LV" sz="1600" dirty="0">
                <a:solidFill>
                  <a:srgbClr val="0000CC"/>
                </a:solidFill>
                <a:latin typeface="Times New Roman" panose="02020603050405020304" pitchFamily="18" charset="0"/>
                <a:cs typeface="Times New Roman" panose="02020603050405020304" pitchFamily="18" charset="0"/>
              </a:rPr>
            </a:br>
            <a:br>
              <a:rPr lang="lv-LV" sz="1600" dirty="0">
                <a:solidFill>
                  <a:srgbClr val="0000CC"/>
                </a:solidFill>
                <a:latin typeface="Times New Roman" panose="02020603050405020304" pitchFamily="18" charset="0"/>
                <a:cs typeface="Times New Roman" panose="02020603050405020304" pitchFamily="18" charset="0"/>
              </a:rPr>
            </a:br>
            <a:br>
              <a:rPr lang="lv-LV" sz="1600" dirty="0">
                <a:solidFill>
                  <a:srgbClr val="0000CC"/>
                </a:solidFill>
                <a:latin typeface="Times New Roman" panose="02020603050405020304" pitchFamily="18" charset="0"/>
                <a:cs typeface="Times New Roman" panose="02020603050405020304" pitchFamily="18" charset="0"/>
              </a:rPr>
            </a:br>
            <a:br>
              <a:rPr lang="lv-LV" sz="1600" dirty="0">
                <a:solidFill>
                  <a:srgbClr val="0000CC"/>
                </a:solidFill>
                <a:latin typeface="Times New Roman" panose="02020603050405020304" pitchFamily="18" charset="0"/>
                <a:cs typeface="Times New Roman" panose="02020603050405020304" pitchFamily="18" charset="0"/>
              </a:rPr>
            </a:br>
            <a:br>
              <a:rPr lang="lv-LV" sz="1600" dirty="0">
                <a:solidFill>
                  <a:srgbClr val="0000CC"/>
                </a:solidFill>
                <a:latin typeface="Times New Roman" panose="02020603050405020304" pitchFamily="18" charset="0"/>
                <a:cs typeface="Times New Roman" panose="02020603050405020304" pitchFamily="18" charset="0"/>
              </a:rPr>
            </a:br>
            <a:br>
              <a:rPr lang="lv-LV" sz="1600" dirty="0">
                <a:solidFill>
                  <a:srgbClr val="0000CC"/>
                </a:solidFill>
                <a:latin typeface="Times New Roman" panose="02020603050405020304" pitchFamily="18" charset="0"/>
                <a:cs typeface="Times New Roman" panose="02020603050405020304" pitchFamily="18" charset="0"/>
              </a:rPr>
            </a:br>
            <a:br>
              <a:rPr lang="lv-LV" sz="1600" dirty="0">
                <a:solidFill>
                  <a:srgbClr val="0000CC"/>
                </a:solidFill>
                <a:latin typeface="Times New Roman" panose="02020603050405020304" pitchFamily="18" charset="0"/>
                <a:cs typeface="Times New Roman" panose="02020603050405020304" pitchFamily="18" charset="0"/>
              </a:rPr>
            </a:br>
            <a:br>
              <a:rPr lang="lv-LV" sz="1600" dirty="0">
                <a:solidFill>
                  <a:srgbClr val="0000CC"/>
                </a:solidFill>
                <a:latin typeface="Times New Roman" panose="02020603050405020304" pitchFamily="18" charset="0"/>
                <a:cs typeface="Times New Roman" panose="02020603050405020304" pitchFamily="18" charset="0"/>
              </a:rPr>
            </a:br>
            <a:br>
              <a:rPr lang="lv-LV" sz="1600" dirty="0">
                <a:solidFill>
                  <a:srgbClr val="0000CC"/>
                </a:solidFill>
                <a:latin typeface="Times New Roman" panose="02020603050405020304" pitchFamily="18" charset="0"/>
                <a:cs typeface="Times New Roman" panose="02020603050405020304" pitchFamily="18" charset="0"/>
              </a:rPr>
            </a:br>
            <a:br>
              <a:rPr lang="lv-LV" sz="1600" dirty="0">
                <a:solidFill>
                  <a:srgbClr val="0000CC"/>
                </a:solidFill>
                <a:latin typeface="Times New Roman" panose="02020603050405020304" pitchFamily="18" charset="0"/>
                <a:cs typeface="Times New Roman" panose="02020603050405020304" pitchFamily="18" charset="0"/>
              </a:rPr>
            </a:br>
            <a:br>
              <a:rPr lang="lv-LV" sz="1600" dirty="0">
                <a:solidFill>
                  <a:srgbClr val="0000CC"/>
                </a:solidFill>
                <a:latin typeface="Times New Roman" panose="02020603050405020304" pitchFamily="18" charset="0"/>
                <a:cs typeface="Times New Roman" panose="02020603050405020304" pitchFamily="18" charset="0"/>
              </a:rPr>
            </a:br>
            <a:br>
              <a:rPr lang="lv-LV" sz="1600" dirty="0">
                <a:solidFill>
                  <a:srgbClr val="0000CC"/>
                </a:solidFill>
                <a:latin typeface="Times New Roman" panose="02020603050405020304" pitchFamily="18" charset="0"/>
                <a:cs typeface="Times New Roman" panose="02020603050405020304" pitchFamily="18" charset="0"/>
              </a:rPr>
            </a:br>
            <a:br>
              <a:rPr lang="lv-LV" sz="1600" dirty="0">
                <a:solidFill>
                  <a:srgbClr val="0000CC"/>
                </a:solidFill>
                <a:latin typeface="Times New Roman" panose="02020603050405020304" pitchFamily="18" charset="0"/>
                <a:cs typeface="Times New Roman" panose="02020603050405020304" pitchFamily="18" charset="0"/>
              </a:rPr>
            </a:br>
            <a:br>
              <a:rPr lang="lv-LV" sz="1600" dirty="0">
                <a:solidFill>
                  <a:srgbClr val="0000CC"/>
                </a:solidFill>
                <a:latin typeface="Times New Roman" panose="02020603050405020304" pitchFamily="18" charset="0"/>
                <a:cs typeface="Times New Roman" panose="02020603050405020304" pitchFamily="18" charset="0"/>
              </a:rPr>
            </a:br>
            <a:br>
              <a:rPr lang="lv-LV" sz="1600" dirty="0">
                <a:solidFill>
                  <a:srgbClr val="0000CC"/>
                </a:solidFill>
                <a:latin typeface="Times New Roman" panose="02020603050405020304" pitchFamily="18" charset="0"/>
                <a:cs typeface="Times New Roman" panose="02020603050405020304" pitchFamily="18" charset="0"/>
              </a:rPr>
            </a:br>
            <a:br>
              <a:rPr lang="lv-LV" sz="1600" dirty="0">
                <a:solidFill>
                  <a:srgbClr val="0000CC"/>
                </a:solidFill>
                <a:latin typeface="Times New Roman" panose="02020603050405020304" pitchFamily="18" charset="0"/>
                <a:cs typeface="Times New Roman" panose="02020603050405020304" pitchFamily="18" charset="0"/>
              </a:rPr>
            </a:br>
            <a:br>
              <a:rPr lang="lv-LV" sz="1600" dirty="0">
                <a:solidFill>
                  <a:srgbClr val="0000CC"/>
                </a:solidFill>
                <a:latin typeface="Times New Roman" panose="02020603050405020304" pitchFamily="18" charset="0"/>
                <a:cs typeface="Times New Roman" panose="02020603050405020304" pitchFamily="18" charset="0"/>
              </a:rPr>
            </a:br>
            <a:br>
              <a:rPr lang="lv-LV" sz="1600" dirty="0">
                <a:solidFill>
                  <a:srgbClr val="0000CC"/>
                </a:solidFill>
                <a:latin typeface="Times New Roman" panose="02020603050405020304" pitchFamily="18" charset="0"/>
                <a:cs typeface="Times New Roman" panose="02020603050405020304" pitchFamily="18" charset="0"/>
              </a:rPr>
            </a:br>
            <a:br>
              <a:rPr lang="lv-LV" sz="1600" dirty="0">
                <a:solidFill>
                  <a:srgbClr val="0000CC"/>
                </a:solidFill>
                <a:latin typeface="Times New Roman" panose="02020603050405020304" pitchFamily="18" charset="0"/>
                <a:cs typeface="Times New Roman" panose="02020603050405020304" pitchFamily="18" charset="0"/>
              </a:rPr>
            </a:br>
            <a:br>
              <a:rPr lang="lv-LV" sz="1600" dirty="0">
                <a:solidFill>
                  <a:srgbClr val="0000CC"/>
                </a:solidFill>
                <a:latin typeface="Times New Roman" panose="02020603050405020304" pitchFamily="18" charset="0"/>
                <a:cs typeface="Times New Roman" panose="02020603050405020304" pitchFamily="18" charset="0"/>
              </a:rPr>
            </a:br>
            <a:endParaRPr lang="lv-LV" altLang="lv-LV" sz="1600" dirty="0">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9CF27C63-DBB0-4CC2-9201-29D7B1E79B13}"/>
              </a:ext>
            </a:extLst>
          </p:cNvPr>
          <p:cNvSpPr>
            <a:spLocks noGrp="1"/>
          </p:cNvSpPr>
          <p:nvPr>
            <p:ph type="sldNum" sz="quarter" idx="13"/>
          </p:nvPr>
        </p:nvSpPr>
        <p:spPr/>
        <p:txBody>
          <a:bodyPr/>
          <a:lstStyle/>
          <a:p>
            <a:pPr>
              <a:defRPr/>
            </a:pPr>
            <a:fld id="{04B6ED29-4716-4D18-BCAA-2503C8CA31C8}" type="slidenum">
              <a:rPr lang="en-US" altLang="lv-LV" smtClean="0"/>
              <a:pPr>
                <a:defRPr/>
              </a:pPr>
              <a:t>8</a:t>
            </a:fld>
            <a:endParaRPr lang="en-US" altLang="lv-LV"/>
          </a:p>
        </p:txBody>
      </p:sp>
      <p:graphicFrame>
        <p:nvGraphicFramePr>
          <p:cNvPr id="6" name="Chart 5">
            <a:extLst>
              <a:ext uri="{FF2B5EF4-FFF2-40B4-BE49-F238E27FC236}">
                <a16:creationId xmlns:a16="http://schemas.microsoft.com/office/drawing/2014/main" id="{B84594A0-CFE9-450B-A83D-F7014B8E11D6}"/>
              </a:ext>
            </a:extLst>
          </p:cNvPr>
          <p:cNvGraphicFramePr>
            <a:graphicFrameLocks/>
          </p:cNvGraphicFramePr>
          <p:nvPr>
            <p:extLst>
              <p:ext uri="{D42A27DB-BD31-4B8C-83A1-F6EECF244321}">
                <p14:modId xmlns:p14="http://schemas.microsoft.com/office/powerpoint/2010/main" val="4176771657"/>
              </p:ext>
            </p:extLst>
          </p:nvPr>
        </p:nvGraphicFramePr>
        <p:xfrm>
          <a:off x="514350" y="1234440"/>
          <a:ext cx="8324850" cy="38546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e 3">
            <a:extLst>
              <a:ext uri="{FF2B5EF4-FFF2-40B4-BE49-F238E27FC236}">
                <a16:creationId xmlns:a16="http://schemas.microsoft.com/office/drawing/2014/main" id="{9CBA08D9-6D05-445C-97A5-8E0F38B5DD4C}"/>
              </a:ext>
            </a:extLst>
          </p:cNvPr>
          <p:cNvGraphicFramePr>
            <a:graphicFrameLocks noGrp="1"/>
          </p:cNvGraphicFramePr>
          <p:nvPr>
            <p:extLst>
              <p:ext uri="{D42A27DB-BD31-4B8C-83A1-F6EECF244321}">
                <p14:modId xmlns:p14="http://schemas.microsoft.com/office/powerpoint/2010/main" val="321239307"/>
              </p:ext>
            </p:extLst>
          </p:nvPr>
        </p:nvGraphicFramePr>
        <p:xfrm>
          <a:off x="637562" y="5145969"/>
          <a:ext cx="7575258" cy="1185832"/>
        </p:xfrm>
        <a:graphic>
          <a:graphicData uri="http://schemas.openxmlformats.org/drawingml/2006/table">
            <a:tbl>
              <a:tblPr/>
              <a:tblGrid>
                <a:gridCol w="1588150">
                  <a:extLst>
                    <a:ext uri="{9D8B030D-6E8A-4147-A177-3AD203B41FA5}">
                      <a16:colId xmlns:a16="http://schemas.microsoft.com/office/drawing/2014/main" val="79295732"/>
                    </a:ext>
                  </a:extLst>
                </a:gridCol>
                <a:gridCol w="1588150">
                  <a:extLst>
                    <a:ext uri="{9D8B030D-6E8A-4147-A177-3AD203B41FA5}">
                      <a16:colId xmlns:a16="http://schemas.microsoft.com/office/drawing/2014/main" val="3592099980"/>
                    </a:ext>
                  </a:extLst>
                </a:gridCol>
                <a:gridCol w="1544639">
                  <a:extLst>
                    <a:ext uri="{9D8B030D-6E8A-4147-A177-3AD203B41FA5}">
                      <a16:colId xmlns:a16="http://schemas.microsoft.com/office/drawing/2014/main" val="1476489765"/>
                    </a:ext>
                  </a:extLst>
                </a:gridCol>
                <a:gridCol w="1588150">
                  <a:extLst>
                    <a:ext uri="{9D8B030D-6E8A-4147-A177-3AD203B41FA5}">
                      <a16:colId xmlns:a16="http://schemas.microsoft.com/office/drawing/2014/main" val="2406484537"/>
                    </a:ext>
                  </a:extLst>
                </a:gridCol>
                <a:gridCol w="1266169">
                  <a:extLst>
                    <a:ext uri="{9D8B030D-6E8A-4147-A177-3AD203B41FA5}">
                      <a16:colId xmlns:a16="http://schemas.microsoft.com/office/drawing/2014/main" val="21302331"/>
                    </a:ext>
                  </a:extLst>
                </a:gridCol>
              </a:tblGrid>
              <a:tr h="174601">
                <a:tc rowSpan="2">
                  <a:txBody>
                    <a:bodyPr/>
                    <a:lstStyle/>
                    <a:p>
                      <a:pPr algn="ctr" fontAlgn="ctr"/>
                      <a:endParaRPr lang="lv-LV" sz="1000" b="1" i="0" u="none" strike="noStrike" dirty="0">
                        <a:solidFill>
                          <a:srgbClr val="000000"/>
                        </a:solidFill>
                        <a:effectLst/>
                        <a:latin typeface="Times New Roman" panose="02020603050405020304" pitchFamily="18" charset="0"/>
                      </a:endParaRP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20000"/>
                        <a:lumOff val="80000"/>
                      </a:schemeClr>
                    </a:solidFill>
                  </a:tcPr>
                </a:tc>
                <a:tc rowSpan="2">
                  <a:txBody>
                    <a:bodyPr/>
                    <a:lstStyle/>
                    <a:p>
                      <a:pPr algn="ctr" fontAlgn="ctr"/>
                      <a:r>
                        <a:rPr lang="lv-LV" sz="1000" b="1" i="0" u="none" strike="noStrike" dirty="0">
                          <a:solidFill>
                            <a:srgbClr val="000000"/>
                          </a:solidFill>
                          <a:effectLst/>
                          <a:latin typeface="Times New Roman" panose="02020603050405020304" pitchFamily="18" charset="0"/>
                        </a:rPr>
                        <a:t>2023.gada likums</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20000"/>
                        <a:lumOff val="80000"/>
                      </a:schemeClr>
                    </a:solidFill>
                  </a:tcPr>
                </a:tc>
                <a:tc rowSpan="2">
                  <a:txBody>
                    <a:bodyPr/>
                    <a:lstStyle/>
                    <a:p>
                      <a:pPr algn="ctr" fontAlgn="ctr"/>
                      <a:r>
                        <a:rPr lang="lv-LV" sz="1000" b="1" i="0" u="none" strike="noStrike" dirty="0">
                          <a:solidFill>
                            <a:srgbClr val="000000"/>
                          </a:solidFill>
                          <a:effectLst/>
                          <a:latin typeface="Times New Roman" panose="02020603050405020304" pitchFamily="18" charset="0"/>
                        </a:rPr>
                        <a:t>2024.gada pieprasījums</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20000"/>
                        <a:lumOff val="80000"/>
                      </a:schemeClr>
                    </a:solidFill>
                  </a:tcPr>
                </a:tc>
                <a:tc gridSpan="2">
                  <a:txBody>
                    <a:bodyPr/>
                    <a:lstStyle/>
                    <a:p>
                      <a:pPr algn="ctr" fontAlgn="b"/>
                      <a:r>
                        <a:rPr lang="lv-LV" sz="1000" b="1" i="0" u="none" strike="noStrike">
                          <a:solidFill>
                            <a:srgbClr val="000000"/>
                          </a:solidFill>
                          <a:effectLst/>
                          <a:latin typeface="Times New Roman" panose="02020603050405020304" pitchFamily="18" charset="0"/>
                        </a:rPr>
                        <a:t>Izmaiņas</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20000"/>
                        <a:lumOff val="80000"/>
                      </a:schemeClr>
                    </a:solidFill>
                  </a:tcPr>
                </a:tc>
                <a:tc hMerge="1">
                  <a:txBody>
                    <a:bodyPr/>
                    <a:lstStyle/>
                    <a:p>
                      <a:endParaRPr lang="lv-LV"/>
                    </a:p>
                  </a:txBody>
                  <a:tcPr/>
                </a:tc>
                <a:extLst>
                  <a:ext uri="{0D108BD9-81ED-4DB2-BD59-A6C34878D82A}">
                    <a16:rowId xmlns:a16="http://schemas.microsoft.com/office/drawing/2014/main" val="2715863144"/>
                  </a:ext>
                </a:extLst>
              </a:tr>
              <a:tr h="167326">
                <a:tc vMerge="1">
                  <a:txBody>
                    <a:bodyPr/>
                    <a:lstStyle/>
                    <a:p>
                      <a:endParaRPr lang="lv-LV"/>
                    </a:p>
                  </a:txBody>
                  <a:tcPr/>
                </a:tc>
                <a:tc vMerge="1">
                  <a:txBody>
                    <a:bodyPr/>
                    <a:lstStyle/>
                    <a:p>
                      <a:endParaRPr lang="lv-LV"/>
                    </a:p>
                  </a:txBody>
                  <a:tcPr/>
                </a:tc>
                <a:tc vMerge="1">
                  <a:txBody>
                    <a:bodyPr/>
                    <a:lstStyle/>
                    <a:p>
                      <a:endParaRPr lang="lv-LV"/>
                    </a:p>
                  </a:txBody>
                  <a:tcPr/>
                </a:tc>
                <a:tc>
                  <a:txBody>
                    <a:bodyPr/>
                    <a:lstStyle/>
                    <a:p>
                      <a:pPr algn="ctr" fontAlgn="ctr"/>
                      <a:r>
                        <a:rPr lang="lv-LV" sz="1000" b="1" i="0" u="none" strike="noStrike">
                          <a:solidFill>
                            <a:srgbClr val="000000"/>
                          </a:solidFill>
                          <a:effectLst/>
                          <a:latin typeface="Times New Roman" panose="02020603050405020304" pitchFamily="18" charset="0"/>
                        </a:rPr>
                        <a:t>Izmaiņas</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20000"/>
                        <a:lumOff val="80000"/>
                      </a:schemeClr>
                    </a:solidFill>
                  </a:tcPr>
                </a:tc>
                <a:tc>
                  <a:txBody>
                    <a:bodyPr/>
                    <a:lstStyle/>
                    <a:p>
                      <a:pPr algn="ctr" fontAlgn="ctr"/>
                      <a:r>
                        <a:rPr lang="lv-LV" sz="1000" b="1" i="0" u="none" strike="noStrike">
                          <a:solidFill>
                            <a:srgbClr val="000000"/>
                          </a:solidFill>
                          <a:effectLst/>
                          <a:latin typeface="Times New Roman" panose="02020603050405020304" pitchFamily="18" charset="0"/>
                        </a:rPr>
                        <a:t>%</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954727342"/>
                  </a:ext>
                </a:extLst>
              </a:tr>
              <a:tr h="167326">
                <a:tc>
                  <a:txBody>
                    <a:bodyPr/>
                    <a:lstStyle/>
                    <a:p>
                      <a:pPr algn="r" fontAlgn="b"/>
                      <a:r>
                        <a:rPr lang="lv-LV" sz="1000" b="1" i="0" u="none" strike="noStrike" dirty="0">
                          <a:solidFill>
                            <a:srgbClr val="000000"/>
                          </a:solidFill>
                          <a:effectLst/>
                          <a:latin typeface="Times New Roman" panose="02020603050405020304" pitchFamily="18" charset="0"/>
                        </a:rPr>
                        <a:t>Kopā</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20000"/>
                        <a:lumOff val="80000"/>
                      </a:schemeClr>
                    </a:solidFill>
                  </a:tcPr>
                </a:tc>
                <a:tc>
                  <a:txBody>
                    <a:bodyPr/>
                    <a:lstStyle/>
                    <a:p>
                      <a:pPr algn="r" fontAlgn="b"/>
                      <a:r>
                        <a:rPr lang="lv-LV" sz="1000" b="1" i="0" u="none" strike="noStrike" dirty="0">
                          <a:solidFill>
                            <a:srgbClr val="000000"/>
                          </a:solidFill>
                          <a:effectLst/>
                          <a:latin typeface="Times New Roman" panose="02020603050405020304" pitchFamily="18" charset="0"/>
                        </a:rPr>
                        <a:t>538 273 529</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20000"/>
                        <a:lumOff val="80000"/>
                      </a:schemeClr>
                    </a:solidFill>
                  </a:tcPr>
                </a:tc>
                <a:tc>
                  <a:txBody>
                    <a:bodyPr/>
                    <a:lstStyle/>
                    <a:p>
                      <a:pPr algn="r" fontAlgn="b"/>
                      <a:r>
                        <a:rPr lang="lv-LV" sz="1000" b="1" i="0" u="none" strike="noStrike" dirty="0">
                          <a:solidFill>
                            <a:srgbClr val="000000"/>
                          </a:solidFill>
                          <a:effectLst/>
                          <a:latin typeface="Times New Roman" panose="02020603050405020304" pitchFamily="18" charset="0"/>
                        </a:rPr>
                        <a:t>618 180 648</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20000"/>
                        <a:lumOff val="80000"/>
                      </a:schemeClr>
                    </a:solidFill>
                  </a:tcPr>
                </a:tc>
                <a:tc>
                  <a:txBody>
                    <a:bodyPr/>
                    <a:lstStyle/>
                    <a:p>
                      <a:pPr algn="r" fontAlgn="b"/>
                      <a:r>
                        <a:rPr lang="lv-LV" sz="1000" b="1" i="0" u="none" strike="noStrike" dirty="0">
                          <a:solidFill>
                            <a:srgbClr val="000000"/>
                          </a:solidFill>
                          <a:effectLst/>
                          <a:latin typeface="Times New Roman" panose="02020603050405020304" pitchFamily="18" charset="0"/>
                        </a:rPr>
                        <a:t>79 907 119</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20000"/>
                        <a:lumOff val="80000"/>
                      </a:schemeClr>
                    </a:solidFill>
                  </a:tcPr>
                </a:tc>
                <a:tc>
                  <a:txBody>
                    <a:bodyPr/>
                    <a:lstStyle/>
                    <a:p>
                      <a:pPr algn="ctr" fontAlgn="b"/>
                      <a:r>
                        <a:rPr lang="lv-LV" sz="1000" b="0" i="0" u="none" strike="noStrike" dirty="0">
                          <a:solidFill>
                            <a:srgbClr val="000000"/>
                          </a:solidFill>
                          <a:effectLst/>
                          <a:latin typeface="Times New Roman" panose="02020603050405020304" pitchFamily="18" charset="0"/>
                        </a:rPr>
                        <a:t>15</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630266497"/>
                  </a:ext>
                </a:extLst>
              </a:tr>
              <a:tr h="174601">
                <a:tc>
                  <a:txBody>
                    <a:bodyPr/>
                    <a:lstStyle/>
                    <a:p>
                      <a:pPr algn="r" fontAlgn="b"/>
                      <a:r>
                        <a:rPr lang="lv-LV" sz="1000" b="0" i="0" u="none" strike="noStrike" dirty="0">
                          <a:solidFill>
                            <a:srgbClr val="000000"/>
                          </a:solidFill>
                          <a:effectLst/>
                          <a:latin typeface="Times New Roman" panose="02020603050405020304" pitchFamily="18" charset="0"/>
                        </a:rPr>
                        <a:t>Atlīdzība</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20000"/>
                        <a:lumOff val="80000"/>
                      </a:schemeClr>
                    </a:solidFill>
                  </a:tcPr>
                </a:tc>
                <a:tc>
                  <a:txBody>
                    <a:bodyPr/>
                    <a:lstStyle/>
                    <a:p>
                      <a:pPr algn="r" fontAlgn="b"/>
                      <a:r>
                        <a:rPr lang="lv-LV" sz="1000" b="0" i="0" u="none" strike="noStrike" dirty="0">
                          <a:solidFill>
                            <a:srgbClr val="000000"/>
                          </a:solidFill>
                          <a:effectLst/>
                          <a:latin typeface="Times New Roman" panose="02020603050405020304" pitchFamily="18" charset="0"/>
                        </a:rPr>
                        <a:t>317 008 448</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20000"/>
                        <a:lumOff val="80000"/>
                      </a:schemeClr>
                    </a:solidFill>
                  </a:tcPr>
                </a:tc>
                <a:tc>
                  <a:txBody>
                    <a:bodyPr/>
                    <a:lstStyle/>
                    <a:p>
                      <a:pPr algn="r" fontAlgn="b"/>
                      <a:r>
                        <a:rPr lang="lv-LV" sz="1000" b="0" i="0" u="none" strike="noStrike" dirty="0">
                          <a:solidFill>
                            <a:srgbClr val="000000"/>
                          </a:solidFill>
                          <a:effectLst/>
                          <a:latin typeface="Times New Roman" panose="02020603050405020304" pitchFamily="18" charset="0"/>
                        </a:rPr>
                        <a:t>380 321 876</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20000"/>
                        <a:lumOff val="80000"/>
                      </a:schemeClr>
                    </a:solidFill>
                  </a:tcPr>
                </a:tc>
                <a:tc>
                  <a:txBody>
                    <a:bodyPr/>
                    <a:lstStyle/>
                    <a:p>
                      <a:pPr algn="r" fontAlgn="b"/>
                      <a:r>
                        <a:rPr lang="lv-LV" sz="1000" b="1" i="0" u="none" strike="noStrike" dirty="0">
                          <a:solidFill>
                            <a:srgbClr val="000000"/>
                          </a:solidFill>
                          <a:effectLst/>
                          <a:latin typeface="Times New Roman" panose="02020603050405020304" pitchFamily="18" charset="0"/>
                        </a:rPr>
                        <a:t>63 313 428</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20000"/>
                        <a:lumOff val="80000"/>
                      </a:schemeClr>
                    </a:solidFill>
                  </a:tcPr>
                </a:tc>
                <a:tc>
                  <a:txBody>
                    <a:bodyPr/>
                    <a:lstStyle/>
                    <a:p>
                      <a:pPr algn="ctr" fontAlgn="b"/>
                      <a:r>
                        <a:rPr lang="lv-LV" sz="1000" b="0" i="0" u="none" strike="noStrike" dirty="0">
                          <a:solidFill>
                            <a:srgbClr val="000000"/>
                          </a:solidFill>
                          <a:effectLst/>
                          <a:latin typeface="Times New Roman" panose="02020603050405020304" pitchFamily="18" charset="0"/>
                        </a:rPr>
                        <a:t>20</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07580889"/>
                  </a:ext>
                </a:extLst>
              </a:tr>
              <a:tr h="167326">
                <a:tc>
                  <a:txBody>
                    <a:bodyPr/>
                    <a:lstStyle/>
                    <a:p>
                      <a:pPr algn="r" fontAlgn="b"/>
                      <a:r>
                        <a:rPr lang="lv-LV" sz="1000" b="0" i="0" u="none" strike="noStrike" dirty="0">
                          <a:solidFill>
                            <a:srgbClr val="000000"/>
                          </a:solidFill>
                          <a:effectLst/>
                          <a:latin typeface="Times New Roman" panose="02020603050405020304" pitchFamily="18" charset="0"/>
                        </a:rPr>
                        <a:t>Preces un pakalpojumi</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20000"/>
                        <a:lumOff val="80000"/>
                      </a:schemeClr>
                    </a:solidFill>
                  </a:tcPr>
                </a:tc>
                <a:tc>
                  <a:txBody>
                    <a:bodyPr/>
                    <a:lstStyle/>
                    <a:p>
                      <a:pPr algn="r" fontAlgn="b"/>
                      <a:r>
                        <a:rPr lang="lv-LV" sz="1000" b="0" i="0" u="none" strike="noStrike">
                          <a:solidFill>
                            <a:srgbClr val="000000"/>
                          </a:solidFill>
                          <a:effectLst/>
                          <a:latin typeface="Times New Roman" panose="02020603050405020304" pitchFamily="18" charset="0"/>
                        </a:rPr>
                        <a:t>141 961 883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20000"/>
                        <a:lumOff val="80000"/>
                      </a:schemeClr>
                    </a:solidFill>
                  </a:tcPr>
                </a:tc>
                <a:tc>
                  <a:txBody>
                    <a:bodyPr/>
                    <a:lstStyle/>
                    <a:p>
                      <a:pPr algn="r" fontAlgn="b"/>
                      <a:r>
                        <a:rPr lang="lv-LV" sz="1000" b="0" i="0" u="none" strike="noStrike" dirty="0">
                          <a:solidFill>
                            <a:srgbClr val="000000"/>
                          </a:solidFill>
                          <a:effectLst/>
                          <a:latin typeface="Times New Roman" panose="02020603050405020304" pitchFamily="18" charset="0"/>
                        </a:rPr>
                        <a:t>138 044 519</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20000"/>
                        <a:lumOff val="80000"/>
                      </a:schemeClr>
                    </a:solidFill>
                  </a:tcPr>
                </a:tc>
                <a:tc>
                  <a:txBody>
                    <a:bodyPr/>
                    <a:lstStyle/>
                    <a:p>
                      <a:pPr algn="r" fontAlgn="b"/>
                      <a:r>
                        <a:rPr lang="lv-LV" sz="1000" b="1" i="0" u="none" strike="noStrike" dirty="0">
                          <a:solidFill>
                            <a:srgbClr val="000000"/>
                          </a:solidFill>
                          <a:effectLst/>
                          <a:latin typeface="Times New Roman" panose="02020603050405020304" pitchFamily="18" charset="0"/>
                        </a:rPr>
                        <a:t>-3 917 364</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20000"/>
                        <a:lumOff val="80000"/>
                      </a:schemeClr>
                    </a:solidFill>
                  </a:tcPr>
                </a:tc>
                <a:tc>
                  <a:txBody>
                    <a:bodyPr/>
                    <a:lstStyle/>
                    <a:p>
                      <a:pPr algn="ctr" fontAlgn="b"/>
                      <a:r>
                        <a:rPr lang="lv-LV" sz="1000" b="0" i="0" u="none" strike="noStrike" dirty="0">
                          <a:solidFill>
                            <a:srgbClr val="000000"/>
                          </a:solidFill>
                          <a:effectLst/>
                          <a:latin typeface="Times New Roman" panose="02020603050405020304" pitchFamily="18" charset="0"/>
                        </a:rPr>
                        <a:t>-3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504143545"/>
                  </a:ext>
                </a:extLst>
              </a:tr>
              <a:tr h="167326">
                <a:tc>
                  <a:txBody>
                    <a:bodyPr/>
                    <a:lstStyle/>
                    <a:p>
                      <a:pPr algn="r" fontAlgn="b"/>
                      <a:r>
                        <a:rPr lang="lv-LV" sz="1000" b="0" i="0" u="none" strike="noStrike" dirty="0">
                          <a:solidFill>
                            <a:srgbClr val="000000"/>
                          </a:solidFill>
                          <a:effectLst/>
                          <a:latin typeface="Times New Roman" panose="02020603050405020304" pitchFamily="18" charset="0"/>
                        </a:rPr>
                        <a:t>Pārējie izdevumi</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20000"/>
                        <a:lumOff val="80000"/>
                      </a:schemeClr>
                    </a:solidFill>
                  </a:tcPr>
                </a:tc>
                <a:tc>
                  <a:txBody>
                    <a:bodyPr/>
                    <a:lstStyle/>
                    <a:p>
                      <a:pPr algn="r" fontAlgn="b"/>
                      <a:r>
                        <a:rPr lang="lv-LV" sz="1000" b="0" i="0" u="none" strike="noStrike">
                          <a:solidFill>
                            <a:srgbClr val="000000"/>
                          </a:solidFill>
                          <a:effectLst/>
                          <a:latin typeface="Times New Roman" panose="02020603050405020304" pitchFamily="18" charset="0"/>
                        </a:rPr>
                        <a:t>67 572 091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20000"/>
                        <a:lumOff val="80000"/>
                      </a:schemeClr>
                    </a:solidFill>
                  </a:tcPr>
                </a:tc>
                <a:tc>
                  <a:txBody>
                    <a:bodyPr/>
                    <a:lstStyle/>
                    <a:p>
                      <a:pPr algn="r" fontAlgn="b"/>
                      <a:r>
                        <a:rPr lang="lv-LV" sz="1000" b="0" i="0" u="none" strike="noStrike" dirty="0">
                          <a:solidFill>
                            <a:srgbClr val="000000"/>
                          </a:solidFill>
                          <a:effectLst/>
                          <a:latin typeface="Times New Roman" panose="02020603050405020304" pitchFamily="18" charset="0"/>
                        </a:rPr>
                        <a:t>38 902 173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20000"/>
                        <a:lumOff val="80000"/>
                      </a:schemeClr>
                    </a:solidFill>
                  </a:tcPr>
                </a:tc>
                <a:tc>
                  <a:txBody>
                    <a:bodyPr/>
                    <a:lstStyle/>
                    <a:p>
                      <a:pPr algn="r" fontAlgn="b"/>
                      <a:r>
                        <a:rPr lang="lv-LV" sz="1000" b="1" i="0" u="none" strike="noStrike" dirty="0">
                          <a:solidFill>
                            <a:srgbClr val="000000"/>
                          </a:solidFill>
                          <a:effectLst/>
                          <a:latin typeface="Times New Roman" panose="02020603050405020304" pitchFamily="18" charset="0"/>
                        </a:rPr>
                        <a:t>-28 669 918</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20000"/>
                        <a:lumOff val="80000"/>
                      </a:schemeClr>
                    </a:solidFill>
                  </a:tcPr>
                </a:tc>
                <a:tc>
                  <a:txBody>
                    <a:bodyPr/>
                    <a:lstStyle/>
                    <a:p>
                      <a:pPr algn="ctr" fontAlgn="b"/>
                      <a:r>
                        <a:rPr lang="lv-LV" sz="1000" b="0" i="0" u="none" strike="noStrike" dirty="0">
                          <a:solidFill>
                            <a:srgbClr val="000000"/>
                          </a:solidFill>
                          <a:effectLst/>
                          <a:latin typeface="Times New Roman" panose="02020603050405020304" pitchFamily="18" charset="0"/>
                        </a:rPr>
                        <a:t>-42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866678840"/>
                  </a:ext>
                </a:extLst>
              </a:tr>
              <a:tr h="167326">
                <a:tc>
                  <a:txBody>
                    <a:bodyPr/>
                    <a:lstStyle/>
                    <a:p>
                      <a:pPr algn="r" fontAlgn="b"/>
                      <a:r>
                        <a:rPr lang="lv-LV" sz="1000" b="0" i="0" u="none" strike="noStrike" dirty="0">
                          <a:solidFill>
                            <a:srgbClr val="000000"/>
                          </a:solidFill>
                          <a:effectLst/>
                          <a:latin typeface="Times New Roman" panose="02020603050405020304" pitchFamily="18" charset="0"/>
                        </a:rPr>
                        <a:t>Kapitālie izdevumi</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20000"/>
                        <a:lumOff val="80000"/>
                      </a:schemeClr>
                    </a:solidFill>
                  </a:tcPr>
                </a:tc>
                <a:tc>
                  <a:txBody>
                    <a:bodyPr/>
                    <a:lstStyle/>
                    <a:p>
                      <a:pPr algn="r" fontAlgn="b"/>
                      <a:r>
                        <a:rPr lang="lv-LV" sz="1000" b="0" i="0" u="none" strike="noStrike" dirty="0">
                          <a:solidFill>
                            <a:srgbClr val="000000"/>
                          </a:solidFill>
                          <a:effectLst/>
                          <a:latin typeface="Times New Roman" panose="02020603050405020304" pitchFamily="18" charset="0"/>
                        </a:rPr>
                        <a:t>11 731 107</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20000"/>
                        <a:lumOff val="80000"/>
                      </a:schemeClr>
                    </a:solidFill>
                  </a:tcPr>
                </a:tc>
                <a:tc>
                  <a:txBody>
                    <a:bodyPr/>
                    <a:lstStyle/>
                    <a:p>
                      <a:pPr algn="r" fontAlgn="b"/>
                      <a:r>
                        <a:rPr lang="lv-LV" sz="1000" b="0" i="0" u="none" strike="noStrike" dirty="0">
                          <a:solidFill>
                            <a:srgbClr val="000000"/>
                          </a:solidFill>
                          <a:effectLst/>
                          <a:latin typeface="Times New Roman" panose="02020603050405020304" pitchFamily="18" charset="0"/>
                        </a:rPr>
                        <a:t>60 912 080</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20000"/>
                        <a:lumOff val="80000"/>
                      </a:schemeClr>
                    </a:solidFill>
                  </a:tcPr>
                </a:tc>
                <a:tc>
                  <a:txBody>
                    <a:bodyPr/>
                    <a:lstStyle/>
                    <a:p>
                      <a:pPr algn="r" fontAlgn="b"/>
                      <a:r>
                        <a:rPr lang="lv-LV" sz="1000" b="1" i="0" u="none" strike="noStrike" dirty="0">
                          <a:solidFill>
                            <a:srgbClr val="000000"/>
                          </a:solidFill>
                          <a:effectLst/>
                          <a:latin typeface="Times New Roman" panose="02020603050405020304" pitchFamily="18" charset="0"/>
                        </a:rPr>
                        <a:t>49 180 973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20000"/>
                        <a:lumOff val="80000"/>
                      </a:schemeClr>
                    </a:solidFill>
                  </a:tcPr>
                </a:tc>
                <a:tc>
                  <a:txBody>
                    <a:bodyPr/>
                    <a:lstStyle/>
                    <a:p>
                      <a:pPr algn="ctr" fontAlgn="b"/>
                      <a:r>
                        <a:rPr lang="lv-LV" sz="1000" b="0" i="0" u="none" strike="noStrike" dirty="0">
                          <a:solidFill>
                            <a:srgbClr val="000000"/>
                          </a:solidFill>
                          <a:effectLst/>
                          <a:latin typeface="Times New Roman" panose="02020603050405020304" pitchFamily="18" charset="0"/>
                        </a:rPr>
                        <a:t>419</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843239471"/>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8D423703-6D94-4277-9792-98DE8A96A791}"/>
              </a:ext>
            </a:extLst>
          </p:cNvPr>
          <p:cNvSpPr>
            <a:spLocks noGrp="1"/>
          </p:cNvSpPr>
          <p:nvPr>
            <p:ph type="title"/>
          </p:nvPr>
        </p:nvSpPr>
        <p:spPr>
          <a:xfrm>
            <a:off x="1787525" y="315913"/>
            <a:ext cx="7237413" cy="566956"/>
          </a:xfrm>
        </p:spPr>
        <p:txBody>
          <a:bodyPr>
            <a:normAutofit fontScale="90000"/>
          </a:bodyPr>
          <a:lstStyle/>
          <a:p>
            <a:pPr algn="ctr">
              <a:defRPr/>
            </a:pPr>
            <a:r>
              <a:rPr lang="lv-LV" altLang="lv-LV" sz="1600" dirty="0">
                <a:solidFill>
                  <a:srgbClr val="04046C"/>
                </a:solidFill>
                <a:latin typeface="Times New Roman" panose="02020603050405020304" pitchFamily="18" charset="0"/>
                <a:cs typeface="Times New Roman" panose="02020603050405020304" pitchFamily="18" charset="0"/>
              </a:rPr>
              <a:t>IEKŠLIETU MINISTRIJAS 2024. GADA  BUDŽETA IZDEVUMI </a:t>
            </a:r>
            <a:r>
              <a:rPr lang="lv-LV" altLang="lv-LV" sz="1600" u="sng" dirty="0">
                <a:solidFill>
                  <a:srgbClr val="04046C"/>
                </a:solidFill>
                <a:latin typeface="Times New Roman" panose="02020603050405020304" pitchFamily="18" charset="0"/>
                <a:cs typeface="Times New Roman" panose="02020603050405020304" pitchFamily="18" charset="0"/>
              </a:rPr>
              <a:t>PAMATFUNKCIJU</a:t>
            </a:r>
            <a:r>
              <a:rPr lang="lv-LV" altLang="lv-LV" sz="1600" dirty="0">
                <a:solidFill>
                  <a:srgbClr val="04046C"/>
                </a:solidFill>
                <a:latin typeface="Times New Roman" panose="02020603050405020304" pitchFamily="18" charset="0"/>
                <a:cs typeface="Times New Roman" panose="02020603050405020304" pitchFamily="18" charset="0"/>
              </a:rPr>
              <a:t> ĪSTENOŠANAI PA IESTĀDĒM </a:t>
            </a:r>
            <a:br>
              <a:rPr lang="lv-LV" sz="1600" dirty="0">
                <a:solidFill>
                  <a:srgbClr val="0000CC"/>
                </a:solidFill>
                <a:latin typeface="Times New Roman" panose="02020603050405020304" pitchFamily="18" charset="0"/>
                <a:cs typeface="Times New Roman" panose="02020603050405020304" pitchFamily="18" charset="0"/>
              </a:rPr>
            </a:br>
            <a:br>
              <a:rPr lang="lv-LV" sz="1600" dirty="0">
                <a:solidFill>
                  <a:srgbClr val="0000CC"/>
                </a:solidFill>
                <a:latin typeface="Times New Roman" panose="02020603050405020304" pitchFamily="18" charset="0"/>
                <a:cs typeface="Times New Roman" panose="02020603050405020304" pitchFamily="18" charset="0"/>
              </a:rPr>
            </a:br>
            <a:br>
              <a:rPr lang="lv-LV" sz="1600" dirty="0">
                <a:solidFill>
                  <a:srgbClr val="0000CC"/>
                </a:solidFill>
                <a:latin typeface="Times New Roman" panose="02020603050405020304" pitchFamily="18" charset="0"/>
                <a:cs typeface="Times New Roman" panose="02020603050405020304" pitchFamily="18" charset="0"/>
              </a:rPr>
            </a:br>
            <a:br>
              <a:rPr lang="lv-LV" sz="1600" dirty="0">
                <a:solidFill>
                  <a:srgbClr val="0000CC"/>
                </a:solidFill>
                <a:latin typeface="Times New Roman" panose="02020603050405020304" pitchFamily="18" charset="0"/>
                <a:cs typeface="Times New Roman" panose="02020603050405020304" pitchFamily="18" charset="0"/>
              </a:rPr>
            </a:br>
            <a:br>
              <a:rPr lang="lv-LV" sz="1600" dirty="0">
                <a:solidFill>
                  <a:srgbClr val="0000CC"/>
                </a:solidFill>
                <a:latin typeface="Times New Roman" panose="02020603050405020304" pitchFamily="18" charset="0"/>
                <a:cs typeface="Times New Roman" panose="02020603050405020304" pitchFamily="18" charset="0"/>
              </a:rPr>
            </a:br>
            <a:br>
              <a:rPr lang="lv-LV" sz="1600" dirty="0">
                <a:solidFill>
                  <a:srgbClr val="0000CC"/>
                </a:solidFill>
                <a:latin typeface="Times New Roman" panose="02020603050405020304" pitchFamily="18" charset="0"/>
                <a:cs typeface="Times New Roman" panose="02020603050405020304" pitchFamily="18" charset="0"/>
              </a:rPr>
            </a:br>
            <a:br>
              <a:rPr lang="lv-LV" sz="1600" dirty="0">
                <a:solidFill>
                  <a:srgbClr val="0000CC"/>
                </a:solidFill>
                <a:latin typeface="Times New Roman" panose="02020603050405020304" pitchFamily="18" charset="0"/>
                <a:cs typeface="Times New Roman" panose="02020603050405020304" pitchFamily="18" charset="0"/>
              </a:rPr>
            </a:br>
            <a:br>
              <a:rPr lang="lv-LV" sz="1600" dirty="0">
                <a:solidFill>
                  <a:srgbClr val="0000CC"/>
                </a:solidFill>
                <a:latin typeface="Times New Roman" panose="02020603050405020304" pitchFamily="18" charset="0"/>
                <a:cs typeface="Times New Roman" panose="02020603050405020304" pitchFamily="18" charset="0"/>
              </a:rPr>
            </a:br>
            <a:br>
              <a:rPr lang="lv-LV" sz="1600" dirty="0">
                <a:solidFill>
                  <a:srgbClr val="0000CC"/>
                </a:solidFill>
                <a:latin typeface="Times New Roman" panose="02020603050405020304" pitchFamily="18" charset="0"/>
                <a:cs typeface="Times New Roman" panose="02020603050405020304" pitchFamily="18" charset="0"/>
              </a:rPr>
            </a:br>
            <a:br>
              <a:rPr lang="lv-LV" sz="1600" dirty="0">
                <a:solidFill>
                  <a:srgbClr val="0000CC"/>
                </a:solidFill>
                <a:latin typeface="Times New Roman" panose="02020603050405020304" pitchFamily="18" charset="0"/>
                <a:cs typeface="Times New Roman" panose="02020603050405020304" pitchFamily="18" charset="0"/>
              </a:rPr>
            </a:br>
            <a:br>
              <a:rPr lang="lv-LV" sz="1600" dirty="0">
                <a:solidFill>
                  <a:srgbClr val="0000CC"/>
                </a:solidFill>
                <a:latin typeface="Times New Roman" panose="02020603050405020304" pitchFamily="18" charset="0"/>
                <a:cs typeface="Times New Roman" panose="02020603050405020304" pitchFamily="18" charset="0"/>
              </a:rPr>
            </a:br>
            <a:br>
              <a:rPr lang="lv-LV" sz="1600" dirty="0">
                <a:solidFill>
                  <a:srgbClr val="0000CC"/>
                </a:solidFill>
                <a:latin typeface="Times New Roman" panose="02020603050405020304" pitchFamily="18" charset="0"/>
                <a:cs typeface="Times New Roman" panose="02020603050405020304" pitchFamily="18" charset="0"/>
              </a:rPr>
            </a:br>
            <a:br>
              <a:rPr lang="lv-LV" sz="1600" dirty="0">
                <a:solidFill>
                  <a:srgbClr val="0000CC"/>
                </a:solidFill>
                <a:latin typeface="Times New Roman" panose="02020603050405020304" pitchFamily="18" charset="0"/>
                <a:cs typeface="Times New Roman" panose="02020603050405020304" pitchFamily="18" charset="0"/>
              </a:rPr>
            </a:br>
            <a:br>
              <a:rPr lang="lv-LV" sz="1600" dirty="0">
                <a:solidFill>
                  <a:srgbClr val="0000CC"/>
                </a:solidFill>
                <a:latin typeface="Times New Roman" panose="02020603050405020304" pitchFamily="18" charset="0"/>
                <a:cs typeface="Times New Roman" panose="02020603050405020304" pitchFamily="18" charset="0"/>
              </a:rPr>
            </a:br>
            <a:br>
              <a:rPr lang="lv-LV" sz="1600" dirty="0">
                <a:solidFill>
                  <a:srgbClr val="0000CC"/>
                </a:solidFill>
                <a:latin typeface="Times New Roman" panose="02020603050405020304" pitchFamily="18" charset="0"/>
                <a:cs typeface="Times New Roman" panose="02020603050405020304" pitchFamily="18" charset="0"/>
              </a:rPr>
            </a:br>
            <a:br>
              <a:rPr lang="lv-LV" sz="1600" dirty="0">
                <a:solidFill>
                  <a:srgbClr val="0000CC"/>
                </a:solidFill>
                <a:latin typeface="Times New Roman" panose="02020603050405020304" pitchFamily="18" charset="0"/>
                <a:cs typeface="Times New Roman" panose="02020603050405020304" pitchFamily="18" charset="0"/>
              </a:rPr>
            </a:br>
            <a:br>
              <a:rPr lang="lv-LV" sz="1600" dirty="0">
                <a:solidFill>
                  <a:srgbClr val="0000CC"/>
                </a:solidFill>
                <a:latin typeface="Times New Roman" panose="02020603050405020304" pitchFamily="18" charset="0"/>
                <a:cs typeface="Times New Roman" panose="02020603050405020304" pitchFamily="18" charset="0"/>
              </a:rPr>
            </a:br>
            <a:br>
              <a:rPr lang="lv-LV" sz="1600" dirty="0">
                <a:solidFill>
                  <a:srgbClr val="0000CC"/>
                </a:solidFill>
                <a:latin typeface="Times New Roman" panose="02020603050405020304" pitchFamily="18" charset="0"/>
                <a:cs typeface="Times New Roman" panose="02020603050405020304" pitchFamily="18" charset="0"/>
              </a:rPr>
            </a:br>
            <a:br>
              <a:rPr lang="lv-LV" sz="1600" dirty="0">
                <a:solidFill>
                  <a:srgbClr val="0000CC"/>
                </a:solidFill>
                <a:latin typeface="Times New Roman" panose="02020603050405020304" pitchFamily="18" charset="0"/>
                <a:cs typeface="Times New Roman" panose="02020603050405020304" pitchFamily="18" charset="0"/>
              </a:rPr>
            </a:br>
            <a:br>
              <a:rPr lang="lv-LV" sz="1600" dirty="0">
                <a:solidFill>
                  <a:srgbClr val="0000CC"/>
                </a:solidFill>
                <a:latin typeface="Times New Roman" panose="02020603050405020304" pitchFamily="18" charset="0"/>
                <a:cs typeface="Times New Roman" panose="02020603050405020304" pitchFamily="18" charset="0"/>
              </a:rPr>
            </a:br>
            <a:br>
              <a:rPr lang="lv-LV" sz="1600" dirty="0">
                <a:solidFill>
                  <a:srgbClr val="0000CC"/>
                </a:solidFill>
                <a:latin typeface="Times New Roman" panose="02020603050405020304" pitchFamily="18" charset="0"/>
                <a:cs typeface="Times New Roman" panose="02020603050405020304" pitchFamily="18" charset="0"/>
              </a:rPr>
            </a:br>
            <a:br>
              <a:rPr lang="lv-LV" sz="1600" dirty="0">
                <a:solidFill>
                  <a:srgbClr val="0000CC"/>
                </a:solidFill>
                <a:latin typeface="Times New Roman" panose="02020603050405020304" pitchFamily="18" charset="0"/>
                <a:cs typeface="Times New Roman" panose="02020603050405020304" pitchFamily="18" charset="0"/>
              </a:rPr>
            </a:br>
            <a:br>
              <a:rPr lang="lv-LV" sz="1600" dirty="0">
                <a:solidFill>
                  <a:srgbClr val="0000CC"/>
                </a:solidFill>
                <a:latin typeface="Times New Roman" panose="02020603050405020304" pitchFamily="18" charset="0"/>
                <a:cs typeface="Times New Roman" panose="02020603050405020304" pitchFamily="18" charset="0"/>
              </a:rPr>
            </a:br>
            <a:br>
              <a:rPr lang="lv-LV" sz="1600" dirty="0">
                <a:solidFill>
                  <a:srgbClr val="0000CC"/>
                </a:solidFill>
                <a:latin typeface="Times New Roman" panose="02020603050405020304" pitchFamily="18" charset="0"/>
                <a:cs typeface="Times New Roman" panose="02020603050405020304" pitchFamily="18" charset="0"/>
              </a:rPr>
            </a:br>
            <a:br>
              <a:rPr lang="lv-LV" sz="1600" dirty="0">
                <a:solidFill>
                  <a:srgbClr val="0000CC"/>
                </a:solidFill>
                <a:latin typeface="Times New Roman" panose="02020603050405020304" pitchFamily="18" charset="0"/>
                <a:cs typeface="Times New Roman" panose="02020603050405020304" pitchFamily="18" charset="0"/>
              </a:rPr>
            </a:br>
            <a:br>
              <a:rPr lang="lv-LV" sz="1600" dirty="0">
                <a:solidFill>
                  <a:srgbClr val="0000CC"/>
                </a:solidFill>
                <a:latin typeface="Times New Roman" panose="02020603050405020304" pitchFamily="18" charset="0"/>
                <a:cs typeface="Times New Roman" panose="02020603050405020304" pitchFamily="18" charset="0"/>
              </a:rPr>
            </a:br>
            <a:br>
              <a:rPr lang="lv-LV" sz="1600" dirty="0">
                <a:solidFill>
                  <a:srgbClr val="0000CC"/>
                </a:solidFill>
                <a:latin typeface="Times New Roman" panose="02020603050405020304" pitchFamily="18" charset="0"/>
                <a:cs typeface="Times New Roman" panose="02020603050405020304" pitchFamily="18" charset="0"/>
              </a:rPr>
            </a:br>
            <a:endParaRPr lang="lv-LV" altLang="lv-LV" sz="1600" dirty="0">
              <a:latin typeface="Times New Roman" panose="02020603050405020304" pitchFamily="18" charset="0"/>
              <a:cs typeface="Times New Roman" panose="02020603050405020304" pitchFamily="18" charset="0"/>
            </a:endParaRPr>
          </a:p>
        </p:txBody>
      </p:sp>
      <p:graphicFrame>
        <p:nvGraphicFramePr>
          <p:cNvPr id="4" name="Chart 3">
            <a:extLst>
              <a:ext uri="{FF2B5EF4-FFF2-40B4-BE49-F238E27FC236}">
                <a16:creationId xmlns:a16="http://schemas.microsoft.com/office/drawing/2014/main" id="{A88B42DC-FEC6-4B36-A9B8-71881D0D4249}"/>
              </a:ext>
            </a:extLst>
          </p:cNvPr>
          <p:cNvGraphicFramePr>
            <a:graphicFrameLocks/>
          </p:cNvGraphicFramePr>
          <p:nvPr>
            <p:extLst>
              <p:ext uri="{D42A27DB-BD31-4B8C-83A1-F6EECF244321}">
                <p14:modId xmlns:p14="http://schemas.microsoft.com/office/powerpoint/2010/main" val="733545664"/>
              </p:ext>
            </p:extLst>
          </p:nvPr>
        </p:nvGraphicFramePr>
        <p:xfrm>
          <a:off x="346841" y="1167288"/>
          <a:ext cx="8678097" cy="4792078"/>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E760E741-C195-45BA-85AB-2A91EDA56678}"/>
              </a:ext>
            </a:extLst>
          </p:cNvPr>
          <p:cNvSpPr>
            <a:spLocks noGrp="1"/>
          </p:cNvSpPr>
          <p:nvPr>
            <p:ph type="sldNum" sz="quarter" idx="13"/>
          </p:nvPr>
        </p:nvSpPr>
        <p:spPr/>
        <p:txBody>
          <a:bodyPr/>
          <a:lstStyle/>
          <a:p>
            <a:pPr>
              <a:defRPr/>
            </a:pPr>
            <a:fld id="{04B6ED29-4716-4D18-BCAA-2503C8CA31C8}" type="slidenum">
              <a:rPr lang="en-US" altLang="lv-LV" smtClean="0"/>
              <a:pPr>
                <a:defRPr/>
              </a:pPr>
              <a:t>9</a:t>
            </a:fld>
            <a:endParaRPr lang="en-US" altLang="lv-LV"/>
          </a:p>
        </p:txBody>
      </p:sp>
    </p:spTree>
  </p:cSld>
  <p:clrMapOvr>
    <a:masterClrMapping/>
  </p:clrMapOvr>
</p:sld>
</file>

<file path=ppt/theme/theme1.xml><?xml version="1.0" encoding="utf-8"?>
<a:theme xmlns:a="http://schemas.openxmlformats.org/drawingml/2006/main" name="89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TM04033917[[fn=Berlin]]</Template>
  <TotalTime>15867</TotalTime>
  <Words>5792</Words>
  <Application>Microsoft Office PowerPoint</Application>
  <PresentationFormat>On-screen Show (4:3)</PresentationFormat>
  <Paragraphs>648</Paragraphs>
  <Slides>22</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Times New Roman</vt:lpstr>
      <vt:lpstr>Verdana</vt:lpstr>
      <vt:lpstr>89_Prezentacija_templateLV</vt:lpstr>
      <vt:lpstr>IEKŠLIETU MINISTRIJAS 2024. -2026. GADA BUDŽETS           </vt:lpstr>
      <vt:lpstr>IEKŠLIETU MINISTRIJAS 2024. -2026.GADA BUDŽETA IZDEVUMI</vt:lpstr>
      <vt:lpstr>PowerPoint Presentation</vt:lpstr>
      <vt:lpstr>PowerPoint Presentation</vt:lpstr>
      <vt:lpstr>PowerPoint Presentation</vt:lpstr>
      <vt:lpstr>PowerPoint Presentation</vt:lpstr>
      <vt:lpstr>PowerPoint Presentation</vt:lpstr>
      <vt:lpstr>IEKŠLIETU MINISTRIJAS 2023.-2026. GADA  BUDŽETA IZDEVUMI PAMATFUNKCIJU ĪSTENOŠANAI PA IZDEVUMU VEIDIEM                           </vt:lpstr>
      <vt:lpstr>IEKŠLIETU MINISTRIJAS 2024. GADA  BUDŽETA IZDEVUMI PAMATFUNKCIJU ĪSTENOŠANAI PA IESTĀDĒM                            </vt:lpstr>
      <vt:lpstr>PowerPoint Presentation</vt:lpstr>
      <vt:lpstr>IEKŠLIETU MINISTRIJAS 2024. -2026.GADA ATBALSTĪTIE PASĀKUMI  (I)</vt:lpstr>
      <vt:lpstr>IEKŠLIETU MINISTRIJAS 2024. -2026.GADA ATBALSTĪTIE PASĀKUMI  (II)</vt:lpstr>
      <vt:lpstr>IEKŠLIETU MINISTRIJAS 2024. -2026.GADA ATBALSTĪTIE PASĀKUMI  (III)</vt:lpstr>
      <vt:lpstr>IEKŠLIETU MINISTRIJAS 2024. -2026.GADA ATBALSTĪTIE PASĀKUMI (IV)</vt:lpstr>
      <vt:lpstr>IEKŠLIETU MINISTRIJAS 2024. -2026.GADA ATBALSTĪTIE PASĀKUMI (V)</vt:lpstr>
      <vt:lpstr>IEKŠLIETU MINISTRIJAS 2024. -2026.GADA ATBALSTĪTIE PASĀKUMI (VI)</vt:lpstr>
      <vt:lpstr>IEKŠLIETU MINISTRIJAS 2024. -2026.GADA ATBALSTĪTIE PASĀKUMI (IIV)</vt:lpstr>
      <vt:lpstr>PowerPoint Presentation</vt:lpstr>
      <vt:lpstr>PowerPoint Presentation</vt:lpstr>
      <vt:lpstr>PowerPoint Presentation</vt:lpstr>
      <vt:lpstr>IEKŠLIETU MINISTRIJAS IZDEVUMI ES POLITIKU INSTRUMENTU UN PĀRĒJĀS ĀRVALSTU FINANŠU PALĪDZĪBAS LĪDZFINANSĒTO PROJEKTU UN PASĀKUMU ĪSTENOŠANAI 2024.-2026.GADĀ (bez ārvalstu finanšu palīdzības atmaksām valsts pamatbudžetam)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Dagnija</dc:creator>
  <cp:lastModifiedBy>Ilze Veidenberga</cp:lastModifiedBy>
  <cp:revision>1092</cp:revision>
  <cp:lastPrinted>2023-10-11T11:03:43Z</cp:lastPrinted>
  <dcterms:created xsi:type="dcterms:W3CDTF">2014-11-20T14:46:47Z</dcterms:created>
  <dcterms:modified xsi:type="dcterms:W3CDTF">2023-11-03T09:38:27Z</dcterms:modified>
</cp:coreProperties>
</file>